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58" r:id="rId3"/>
    <p:sldId id="262" r:id="rId4"/>
    <p:sldId id="275" r:id="rId5"/>
    <p:sldId id="320" r:id="rId6"/>
    <p:sldId id="313" r:id="rId7"/>
    <p:sldId id="259" r:id="rId8"/>
    <p:sldId id="314" r:id="rId9"/>
    <p:sldId id="332" r:id="rId10"/>
    <p:sldId id="335" r:id="rId11"/>
    <p:sldId id="334" r:id="rId12"/>
    <p:sldId id="336" r:id="rId13"/>
    <p:sldId id="321" r:id="rId14"/>
    <p:sldId id="349" r:id="rId15"/>
    <p:sldId id="353" r:id="rId16"/>
    <p:sldId id="350" r:id="rId17"/>
    <p:sldId id="343" r:id="rId18"/>
    <p:sldId id="344" r:id="rId19"/>
    <p:sldId id="345" r:id="rId20"/>
    <p:sldId id="346" r:id="rId21"/>
    <p:sldId id="354" r:id="rId22"/>
    <p:sldId id="347" r:id="rId23"/>
    <p:sldId id="351" r:id="rId24"/>
    <p:sldId id="352" r:id="rId25"/>
    <p:sldId id="339" r:id="rId26"/>
    <p:sldId id="340" r:id="rId27"/>
    <p:sldId id="355" r:id="rId28"/>
    <p:sldId id="337" r:id="rId29"/>
    <p:sldId id="356" r:id="rId30"/>
    <p:sldId id="328" r:id="rId31"/>
    <p:sldId id="357" r:id="rId32"/>
    <p:sldId id="341" r:id="rId33"/>
    <p:sldId id="342" r:id="rId34"/>
    <p:sldId id="363" r:id="rId35"/>
    <p:sldId id="367" r:id="rId36"/>
    <p:sldId id="365" r:id="rId37"/>
    <p:sldId id="366" r:id="rId38"/>
    <p:sldId id="369" r:id="rId39"/>
    <p:sldId id="370" r:id="rId40"/>
    <p:sldId id="358" r:id="rId41"/>
    <p:sldId id="361" r:id="rId42"/>
    <p:sldId id="372" r:id="rId43"/>
    <p:sldId id="373" r:id="rId44"/>
    <p:sldId id="371" r:id="rId45"/>
    <p:sldId id="374" r:id="rId46"/>
    <p:sldId id="375" r:id="rId4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3764"/>
    <a:srgbClr val="FFFFFF"/>
    <a:srgbClr val="F2F2F2"/>
    <a:srgbClr val="ECECEC"/>
    <a:srgbClr val="E4E4E4"/>
    <a:srgbClr val="E8E8E8"/>
    <a:srgbClr val="E0E0E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4" autoAdjust="0"/>
    <p:restoredTop sz="94660"/>
  </p:normalViewPr>
  <p:slideViewPr>
    <p:cSldViewPr>
      <p:cViewPr varScale="1">
        <p:scale>
          <a:sx n="110" d="100"/>
          <a:sy n="110" d="100"/>
        </p:scale>
        <p:origin x="18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461C40-9F6C-460F-88BE-C510DD7A7C2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9066BCD-63BD-4B36-8381-550A0DB3B5C5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부실측정</a:t>
          </a:r>
          <a:endParaRPr lang="ko-KR" altLang="en-US" sz="1600" dirty="0"/>
        </a:p>
      </dgm:t>
    </dgm:pt>
    <dgm:pt modelId="{E36DD20A-9FBE-49A6-B0E7-D7875E577F95}" type="parTrans" cxnId="{315BDEDF-38B1-414D-909C-456E4F07A5FF}">
      <dgm:prSet/>
      <dgm:spPr/>
      <dgm:t>
        <a:bodyPr/>
        <a:lstStyle/>
        <a:p>
          <a:pPr latinLnBrk="1"/>
          <a:endParaRPr lang="ko-KR" altLang="en-US" sz="1600"/>
        </a:p>
      </dgm:t>
    </dgm:pt>
    <dgm:pt modelId="{B82583AC-1B33-425F-B025-84A9BEE9EED7}" type="sibTrans" cxnId="{315BDEDF-38B1-414D-909C-456E4F07A5FF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8FADB9E8-C3A7-4AC0-A63C-5DD82D4694DF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벌점부과 사전통보</a:t>
          </a:r>
          <a:endParaRPr lang="ko-KR" altLang="en-US" sz="1600" dirty="0"/>
        </a:p>
      </dgm:t>
    </dgm:pt>
    <dgm:pt modelId="{5FF34492-7F62-44A7-B6E9-CF1F6F75D3AD}" type="parTrans" cxnId="{22CCBB66-EB63-499B-95A3-B4CB4A690359}">
      <dgm:prSet/>
      <dgm:spPr/>
      <dgm:t>
        <a:bodyPr/>
        <a:lstStyle/>
        <a:p>
          <a:pPr latinLnBrk="1"/>
          <a:endParaRPr lang="ko-KR" altLang="en-US" sz="1600"/>
        </a:p>
      </dgm:t>
    </dgm:pt>
    <dgm:pt modelId="{CAA2CF6C-FD2C-413F-8F5E-96630595C824}" type="sibTrans" cxnId="{22CCBB66-EB63-499B-95A3-B4CB4A690359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8A000F6E-ADC9-4E34-A6BA-ABBAF5EC48E9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이의신청 및 심의</a:t>
          </a:r>
          <a:endParaRPr lang="ko-KR" altLang="en-US" sz="1600" dirty="0"/>
        </a:p>
      </dgm:t>
    </dgm:pt>
    <dgm:pt modelId="{397BC65F-CA10-4578-ACF1-3345C86D515C}" type="parTrans" cxnId="{1752F185-E4FE-4B07-A431-B07BC99B8103}">
      <dgm:prSet/>
      <dgm:spPr/>
      <dgm:t>
        <a:bodyPr/>
        <a:lstStyle/>
        <a:p>
          <a:pPr latinLnBrk="1"/>
          <a:endParaRPr lang="ko-KR" altLang="en-US" sz="1600"/>
        </a:p>
      </dgm:t>
    </dgm:pt>
    <dgm:pt modelId="{02597036-876F-478C-B032-0B48F39611A2}" type="sibTrans" cxnId="{1752F185-E4FE-4B07-A431-B07BC99B8103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7E603041-5869-4254-84FF-329C0AAE83A0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최종통보</a:t>
          </a:r>
          <a:endParaRPr lang="ko-KR" altLang="en-US" sz="1600" dirty="0"/>
        </a:p>
      </dgm:t>
    </dgm:pt>
    <dgm:pt modelId="{45D14765-E2A9-4E1B-8E21-E2C879C5FA41}" type="parTrans" cxnId="{1F010B1B-15E7-4DA2-885C-BFB03FE4030E}">
      <dgm:prSet/>
      <dgm:spPr/>
      <dgm:t>
        <a:bodyPr/>
        <a:lstStyle/>
        <a:p>
          <a:pPr latinLnBrk="1"/>
          <a:endParaRPr lang="ko-KR" altLang="en-US" sz="1600"/>
        </a:p>
      </dgm:t>
    </dgm:pt>
    <dgm:pt modelId="{221FD7D3-EF32-441D-80D2-A4C61520423D}" type="sibTrans" cxnId="{1F010B1B-15E7-4DA2-885C-BFB03FE4030E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9EEA6D0F-E56E-459E-8BCA-26D895DBFE81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불이익 적용 벌점산정</a:t>
          </a:r>
          <a:endParaRPr lang="ko-KR" altLang="en-US" sz="1600" dirty="0"/>
        </a:p>
      </dgm:t>
    </dgm:pt>
    <dgm:pt modelId="{52CC641C-4FA6-451B-81B4-B396ACB05D90}" type="parTrans" cxnId="{E39D08C1-E325-4290-ABE2-92D91A20D593}">
      <dgm:prSet/>
      <dgm:spPr/>
      <dgm:t>
        <a:bodyPr/>
        <a:lstStyle/>
        <a:p>
          <a:pPr latinLnBrk="1"/>
          <a:endParaRPr lang="ko-KR" altLang="en-US"/>
        </a:p>
      </dgm:t>
    </dgm:pt>
    <dgm:pt modelId="{CCEC5F36-7FDF-4F86-BD2D-8743A4C14E9A}" type="sibTrans" cxnId="{E39D08C1-E325-4290-ABE2-92D91A20D593}">
      <dgm:prSet/>
      <dgm:spPr/>
      <dgm:t>
        <a:bodyPr/>
        <a:lstStyle/>
        <a:p>
          <a:pPr latinLnBrk="1"/>
          <a:endParaRPr lang="ko-KR" altLang="en-US"/>
        </a:p>
      </dgm:t>
    </dgm:pt>
    <dgm:pt modelId="{F4B544EB-0840-4475-8BCA-909E0561EF9B}" type="pres">
      <dgm:prSet presAssocID="{4D461C40-9F6C-460F-88BE-C510DD7A7C2E}" presName="Name0" presStyleCnt="0">
        <dgm:presLayoutVars>
          <dgm:dir/>
          <dgm:resizeHandles val="exact"/>
        </dgm:presLayoutVars>
      </dgm:prSet>
      <dgm:spPr/>
    </dgm:pt>
    <dgm:pt modelId="{DC5C31E3-4C49-4AB2-A3F9-5884A0CA235B}" type="pres">
      <dgm:prSet presAssocID="{E9066BCD-63BD-4B36-8381-550A0DB3B5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9BF114-34B7-4DD0-9E74-D01B75CE405B}" type="pres">
      <dgm:prSet presAssocID="{B82583AC-1B33-425F-B025-84A9BEE9EED7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DBADEF3-9E84-41E8-AF1F-DBB050A6F138}" type="pres">
      <dgm:prSet presAssocID="{B82583AC-1B33-425F-B025-84A9BEE9EED7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5E98083-FA1D-4720-9429-2BE767FEA835}" type="pres">
      <dgm:prSet presAssocID="{8FADB9E8-C3A7-4AC0-A63C-5DD82D4694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45F638-4C40-4F9D-9FFF-595B1979D43F}" type="pres">
      <dgm:prSet presAssocID="{CAA2CF6C-FD2C-413F-8F5E-96630595C824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64FEEB61-E0CE-40D2-B459-C1ECBB0B3CA3}" type="pres">
      <dgm:prSet presAssocID="{CAA2CF6C-FD2C-413F-8F5E-96630595C824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D2574BD5-8667-4227-B0A3-C7438DD36E8E}" type="pres">
      <dgm:prSet presAssocID="{8A000F6E-ADC9-4E34-A6BA-ABBAF5EC48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781999-A48A-43FB-887A-731AD9A48C26}" type="pres">
      <dgm:prSet presAssocID="{02597036-876F-478C-B032-0B48F39611A2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19A4DC4-7DF9-4846-91BE-B72E87265957}" type="pres">
      <dgm:prSet presAssocID="{02597036-876F-478C-B032-0B48F39611A2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FD76A203-82DE-4C82-8BDF-D13F8CFEB760}" type="pres">
      <dgm:prSet presAssocID="{7E603041-5869-4254-84FF-329C0AAE83A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E10097-3131-4304-AF36-45D0EE27FCD4}" type="pres">
      <dgm:prSet presAssocID="{221FD7D3-EF32-441D-80D2-A4C61520423D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F119959A-D922-46F0-A87F-A0970BA5F4F7}" type="pres">
      <dgm:prSet presAssocID="{221FD7D3-EF32-441D-80D2-A4C61520423D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29DB73DB-5137-45E9-88AF-0321EDF69D98}" type="pres">
      <dgm:prSet presAssocID="{9EEA6D0F-E56E-459E-8BCA-26D895DBFE81}" presName="node" presStyleLbl="node1" presStyleIdx="4" presStyleCnt="5" custScaleX="11256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6F63B52-9657-421B-B6C5-688ADB34DF51}" type="presOf" srcId="{02597036-876F-478C-B032-0B48F39611A2}" destId="{BD781999-A48A-43FB-887A-731AD9A48C26}" srcOrd="0" destOrd="0" presId="urn:microsoft.com/office/officeart/2005/8/layout/process1"/>
    <dgm:cxn modelId="{F5ACF630-1E05-43C0-BF01-6F06A479D4C0}" type="presOf" srcId="{7E603041-5869-4254-84FF-329C0AAE83A0}" destId="{FD76A203-82DE-4C82-8BDF-D13F8CFEB760}" srcOrd="0" destOrd="0" presId="urn:microsoft.com/office/officeart/2005/8/layout/process1"/>
    <dgm:cxn modelId="{BE3D4C90-0D4F-4200-9805-781919E11B8E}" type="presOf" srcId="{8A000F6E-ADC9-4E34-A6BA-ABBAF5EC48E9}" destId="{D2574BD5-8667-4227-B0A3-C7438DD36E8E}" srcOrd="0" destOrd="0" presId="urn:microsoft.com/office/officeart/2005/8/layout/process1"/>
    <dgm:cxn modelId="{E8B0BB9C-1DCC-46A4-BEE6-E97575FEF288}" type="presOf" srcId="{B82583AC-1B33-425F-B025-84A9BEE9EED7}" destId="{3A9BF114-34B7-4DD0-9E74-D01B75CE405B}" srcOrd="0" destOrd="0" presId="urn:microsoft.com/office/officeart/2005/8/layout/process1"/>
    <dgm:cxn modelId="{8515B999-157E-4886-ABC8-D1B949C56E02}" type="presOf" srcId="{9EEA6D0F-E56E-459E-8BCA-26D895DBFE81}" destId="{29DB73DB-5137-45E9-88AF-0321EDF69D98}" srcOrd="0" destOrd="0" presId="urn:microsoft.com/office/officeart/2005/8/layout/process1"/>
    <dgm:cxn modelId="{6D5335E1-6767-4A87-A77B-E1AA4E0D6092}" type="presOf" srcId="{CAA2CF6C-FD2C-413F-8F5E-96630595C824}" destId="{64FEEB61-E0CE-40D2-B459-C1ECBB0B3CA3}" srcOrd="1" destOrd="0" presId="urn:microsoft.com/office/officeart/2005/8/layout/process1"/>
    <dgm:cxn modelId="{315BDEDF-38B1-414D-909C-456E4F07A5FF}" srcId="{4D461C40-9F6C-460F-88BE-C510DD7A7C2E}" destId="{E9066BCD-63BD-4B36-8381-550A0DB3B5C5}" srcOrd="0" destOrd="0" parTransId="{E36DD20A-9FBE-49A6-B0E7-D7875E577F95}" sibTransId="{B82583AC-1B33-425F-B025-84A9BEE9EED7}"/>
    <dgm:cxn modelId="{1752F185-E4FE-4B07-A431-B07BC99B8103}" srcId="{4D461C40-9F6C-460F-88BE-C510DD7A7C2E}" destId="{8A000F6E-ADC9-4E34-A6BA-ABBAF5EC48E9}" srcOrd="2" destOrd="0" parTransId="{397BC65F-CA10-4578-ACF1-3345C86D515C}" sibTransId="{02597036-876F-478C-B032-0B48F39611A2}"/>
    <dgm:cxn modelId="{13C97F56-20F0-4459-9B3D-A487C21214BC}" type="presOf" srcId="{02597036-876F-478C-B032-0B48F39611A2}" destId="{419A4DC4-7DF9-4846-91BE-B72E87265957}" srcOrd="1" destOrd="0" presId="urn:microsoft.com/office/officeart/2005/8/layout/process1"/>
    <dgm:cxn modelId="{22CCBB66-EB63-499B-95A3-B4CB4A690359}" srcId="{4D461C40-9F6C-460F-88BE-C510DD7A7C2E}" destId="{8FADB9E8-C3A7-4AC0-A63C-5DD82D4694DF}" srcOrd="1" destOrd="0" parTransId="{5FF34492-7F62-44A7-B6E9-CF1F6F75D3AD}" sibTransId="{CAA2CF6C-FD2C-413F-8F5E-96630595C824}"/>
    <dgm:cxn modelId="{1F010B1B-15E7-4DA2-885C-BFB03FE4030E}" srcId="{4D461C40-9F6C-460F-88BE-C510DD7A7C2E}" destId="{7E603041-5869-4254-84FF-329C0AAE83A0}" srcOrd="3" destOrd="0" parTransId="{45D14765-E2A9-4E1B-8E21-E2C879C5FA41}" sibTransId="{221FD7D3-EF32-441D-80D2-A4C61520423D}"/>
    <dgm:cxn modelId="{E39D08C1-E325-4290-ABE2-92D91A20D593}" srcId="{4D461C40-9F6C-460F-88BE-C510DD7A7C2E}" destId="{9EEA6D0F-E56E-459E-8BCA-26D895DBFE81}" srcOrd="4" destOrd="0" parTransId="{52CC641C-4FA6-451B-81B4-B396ACB05D90}" sibTransId="{CCEC5F36-7FDF-4F86-BD2D-8743A4C14E9A}"/>
    <dgm:cxn modelId="{E19300D0-C608-4466-8AAA-9502908822F2}" type="presOf" srcId="{CAA2CF6C-FD2C-413F-8F5E-96630595C824}" destId="{F145F638-4C40-4F9D-9FFF-595B1979D43F}" srcOrd="0" destOrd="0" presId="urn:microsoft.com/office/officeart/2005/8/layout/process1"/>
    <dgm:cxn modelId="{26BEC103-71A8-43D3-B959-117CA302D6BA}" type="presOf" srcId="{4D461C40-9F6C-460F-88BE-C510DD7A7C2E}" destId="{F4B544EB-0840-4475-8BCA-909E0561EF9B}" srcOrd="0" destOrd="0" presId="urn:microsoft.com/office/officeart/2005/8/layout/process1"/>
    <dgm:cxn modelId="{2F54D64C-D3A0-4051-97E1-238DB6A370AA}" type="presOf" srcId="{E9066BCD-63BD-4B36-8381-550A0DB3B5C5}" destId="{DC5C31E3-4C49-4AB2-A3F9-5884A0CA235B}" srcOrd="0" destOrd="0" presId="urn:microsoft.com/office/officeart/2005/8/layout/process1"/>
    <dgm:cxn modelId="{54798392-D261-498C-ACAC-0B8846153A2D}" type="presOf" srcId="{8FADB9E8-C3A7-4AC0-A63C-5DD82D4694DF}" destId="{A5E98083-FA1D-4720-9429-2BE767FEA835}" srcOrd="0" destOrd="0" presId="urn:microsoft.com/office/officeart/2005/8/layout/process1"/>
    <dgm:cxn modelId="{AAE27B36-37DA-41A9-87DE-205CA23379B2}" type="presOf" srcId="{B82583AC-1B33-425F-B025-84A9BEE9EED7}" destId="{ADBADEF3-9E84-41E8-AF1F-DBB050A6F138}" srcOrd="1" destOrd="0" presId="urn:microsoft.com/office/officeart/2005/8/layout/process1"/>
    <dgm:cxn modelId="{F44F26F8-F22A-4ED8-B3AF-EB7DF28F225A}" type="presOf" srcId="{221FD7D3-EF32-441D-80D2-A4C61520423D}" destId="{F3E10097-3131-4304-AF36-45D0EE27FCD4}" srcOrd="0" destOrd="0" presId="urn:microsoft.com/office/officeart/2005/8/layout/process1"/>
    <dgm:cxn modelId="{BA0DD002-C1B6-4195-9B70-239F1C84E82B}" type="presOf" srcId="{221FD7D3-EF32-441D-80D2-A4C61520423D}" destId="{F119959A-D922-46F0-A87F-A0970BA5F4F7}" srcOrd="1" destOrd="0" presId="urn:microsoft.com/office/officeart/2005/8/layout/process1"/>
    <dgm:cxn modelId="{569FEF13-4993-4A77-8EA4-0D08630875B3}" type="presParOf" srcId="{F4B544EB-0840-4475-8BCA-909E0561EF9B}" destId="{DC5C31E3-4C49-4AB2-A3F9-5884A0CA235B}" srcOrd="0" destOrd="0" presId="urn:microsoft.com/office/officeart/2005/8/layout/process1"/>
    <dgm:cxn modelId="{064C2026-EF2C-475E-9D42-8563CB7C59D1}" type="presParOf" srcId="{F4B544EB-0840-4475-8BCA-909E0561EF9B}" destId="{3A9BF114-34B7-4DD0-9E74-D01B75CE405B}" srcOrd="1" destOrd="0" presId="urn:microsoft.com/office/officeart/2005/8/layout/process1"/>
    <dgm:cxn modelId="{0DCF287F-D391-4495-82DF-CC898DD7D7B4}" type="presParOf" srcId="{3A9BF114-34B7-4DD0-9E74-D01B75CE405B}" destId="{ADBADEF3-9E84-41E8-AF1F-DBB050A6F138}" srcOrd="0" destOrd="0" presId="urn:microsoft.com/office/officeart/2005/8/layout/process1"/>
    <dgm:cxn modelId="{A1319513-93BA-49EB-8830-03EA47077B7B}" type="presParOf" srcId="{F4B544EB-0840-4475-8BCA-909E0561EF9B}" destId="{A5E98083-FA1D-4720-9429-2BE767FEA835}" srcOrd="2" destOrd="0" presId="urn:microsoft.com/office/officeart/2005/8/layout/process1"/>
    <dgm:cxn modelId="{220E34CE-1CA8-4B52-B6B4-6E7357DEDEC2}" type="presParOf" srcId="{F4B544EB-0840-4475-8BCA-909E0561EF9B}" destId="{F145F638-4C40-4F9D-9FFF-595B1979D43F}" srcOrd="3" destOrd="0" presId="urn:microsoft.com/office/officeart/2005/8/layout/process1"/>
    <dgm:cxn modelId="{DB6820C5-6BA3-45CA-BD89-2F8F122F2404}" type="presParOf" srcId="{F145F638-4C40-4F9D-9FFF-595B1979D43F}" destId="{64FEEB61-E0CE-40D2-B459-C1ECBB0B3CA3}" srcOrd="0" destOrd="0" presId="urn:microsoft.com/office/officeart/2005/8/layout/process1"/>
    <dgm:cxn modelId="{60596D3E-60AE-4B6A-A299-69CDAB5AE9AF}" type="presParOf" srcId="{F4B544EB-0840-4475-8BCA-909E0561EF9B}" destId="{D2574BD5-8667-4227-B0A3-C7438DD36E8E}" srcOrd="4" destOrd="0" presId="urn:microsoft.com/office/officeart/2005/8/layout/process1"/>
    <dgm:cxn modelId="{AD80F3FC-A07F-44FA-B16E-B1E6B57CEDEA}" type="presParOf" srcId="{F4B544EB-0840-4475-8BCA-909E0561EF9B}" destId="{BD781999-A48A-43FB-887A-731AD9A48C26}" srcOrd="5" destOrd="0" presId="urn:microsoft.com/office/officeart/2005/8/layout/process1"/>
    <dgm:cxn modelId="{EE314F67-3DFC-4DF8-8546-570FE3328370}" type="presParOf" srcId="{BD781999-A48A-43FB-887A-731AD9A48C26}" destId="{419A4DC4-7DF9-4846-91BE-B72E87265957}" srcOrd="0" destOrd="0" presId="urn:microsoft.com/office/officeart/2005/8/layout/process1"/>
    <dgm:cxn modelId="{9316F824-CC4F-4836-A955-0B53EBC8284A}" type="presParOf" srcId="{F4B544EB-0840-4475-8BCA-909E0561EF9B}" destId="{FD76A203-82DE-4C82-8BDF-D13F8CFEB760}" srcOrd="6" destOrd="0" presId="urn:microsoft.com/office/officeart/2005/8/layout/process1"/>
    <dgm:cxn modelId="{977E573E-FAB8-4F39-BBE3-742CFB5504C2}" type="presParOf" srcId="{F4B544EB-0840-4475-8BCA-909E0561EF9B}" destId="{F3E10097-3131-4304-AF36-45D0EE27FCD4}" srcOrd="7" destOrd="0" presId="urn:microsoft.com/office/officeart/2005/8/layout/process1"/>
    <dgm:cxn modelId="{ECE3E391-7BA3-40A3-ADFC-C53630A8A651}" type="presParOf" srcId="{F3E10097-3131-4304-AF36-45D0EE27FCD4}" destId="{F119959A-D922-46F0-A87F-A0970BA5F4F7}" srcOrd="0" destOrd="0" presId="urn:microsoft.com/office/officeart/2005/8/layout/process1"/>
    <dgm:cxn modelId="{5505782E-6FB0-4478-A3D2-248CEB5151C5}" type="presParOf" srcId="{F4B544EB-0840-4475-8BCA-909E0561EF9B}" destId="{29DB73DB-5137-45E9-88AF-0321EDF69D9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461C40-9F6C-460F-88BE-C510DD7A7C2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9066BCD-63BD-4B36-8381-550A0DB3B5C5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부실측정</a:t>
          </a:r>
          <a:endParaRPr lang="ko-KR" altLang="en-US" sz="1600" dirty="0"/>
        </a:p>
      </dgm:t>
    </dgm:pt>
    <dgm:pt modelId="{E36DD20A-9FBE-49A6-B0E7-D7875E577F95}" type="parTrans" cxnId="{315BDEDF-38B1-414D-909C-456E4F07A5FF}">
      <dgm:prSet/>
      <dgm:spPr/>
      <dgm:t>
        <a:bodyPr/>
        <a:lstStyle/>
        <a:p>
          <a:pPr latinLnBrk="1"/>
          <a:endParaRPr lang="ko-KR" altLang="en-US" sz="1600"/>
        </a:p>
      </dgm:t>
    </dgm:pt>
    <dgm:pt modelId="{B82583AC-1B33-425F-B025-84A9BEE9EED7}" type="sibTrans" cxnId="{315BDEDF-38B1-414D-909C-456E4F07A5FF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8FADB9E8-C3A7-4AC0-A63C-5DD82D4694DF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벌점부과 사전통보</a:t>
          </a:r>
          <a:endParaRPr lang="ko-KR" altLang="en-US" sz="1600" dirty="0"/>
        </a:p>
      </dgm:t>
    </dgm:pt>
    <dgm:pt modelId="{5FF34492-7F62-44A7-B6E9-CF1F6F75D3AD}" type="parTrans" cxnId="{22CCBB66-EB63-499B-95A3-B4CB4A690359}">
      <dgm:prSet/>
      <dgm:spPr/>
      <dgm:t>
        <a:bodyPr/>
        <a:lstStyle/>
        <a:p>
          <a:pPr latinLnBrk="1"/>
          <a:endParaRPr lang="ko-KR" altLang="en-US" sz="1600"/>
        </a:p>
      </dgm:t>
    </dgm:pt>
    <dgm:pt modelId="{CAA2CF6C-FD2C-413F-8F5E-96630595C824}" type="sibTrans" cxnId="{22CCBB66-EB63-499B-95A3-B4CB4A690359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8A000F6E-ADC9-4E34-A6BA-ABBAF5EC48E9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이의신청 및 심의</a:t>
          </a:r>
          <a:endParaRPr lang="ko-KR" altLang="en-US" sz="1600" dirty="0"/>
        </a:p>
      </dgm:t>
    </dgm:pt>
    <dgm:pt modelId="{397BC65F-CA10-4578-ACF1-3345C86D515C}" type="parTrans" cxnId="{1752F185-E4FE-4B07-A431-B07BC99B8103}">
      <dgm:prSet/>
      <dgm:spPr/>
      <dgm:t>
        <a:bodyPr/>
        <a:lstStyle/>
        <a:p>
          <a:pPr latinLnBrk="1"/>
          <a:endParaRPr lang="ko-KR" altLang="en-US" sz="1600"/>
        </a:p>
      </dgm:t>
    </dgm:pt>
    <dgm:pt modelId="{02597036-876F-478C-B032-0B48F39611A2}" type="sibTrans" cxnId="{1752F185-E4FE-4B07-A431-B07BC99B8103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7E603041-5869-4254-84FF-329C0AAE83A0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최종통보</a:t>
          </a:r>
          <a:endParaRPr lang="ko-KR" altLang="en-US" sz="1600" dirty="0"/>
        </a:p>
      </dgm:t>
    </dgm:pt>
    <dgm:pt modelId="{45D14765-E2A9-4E1B-8E21-E2C879C5FA41}" type="parTrans" cxnId="{1F010B1B-15E7-4DA2-885C-BFB03FE4030E}">
      <dgm:prSet/>
      <dgm:spPr/>
      <dgm:t>
        <a:bodyPr/>
        <a:lstStyle/>
        <a:p>
          <a:pPr latinLnBrk="1"/>
          <a:endParaRPr lang="ko-KR" altLang="en-US" sz="1600"/>
        </a:p>
      </dgm:t>
    </dgm:pt>
    <dgm:pt modelId="{221FD7D3-EF32-441D-80D2-A4C61520423D}" type="sibTrans" cxnId="{1F010B1B-15E7-4DA2-885C-BFB03FE4030E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9EEA6D0F-E56E-459E-8BCA-26D895DBFE81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불이익 적용 벌점산정</a:t>
          </a:r>
          <a:endParaRPr lang="ko-KR" altLang="en-US" sz="1600" dirty="0"/>
        </a:p>
      </dgm:t>
    </dgm:pt>
    <dgm:pt modelId="{52CC641C-4FA6-451B-81B4-B396ACB05D90}" type="parTrans" cxnId="{E39D08C1-E325-4290-ABE2-92D91A20D593}">
      <dgm:prSet/>
      <dgm:spPr/>
      <dgm:t>
        <a:bodyPr/>
        <a:lstStyle/>
        <a:p>
          <a:pPr latinLnBrk="1"/>
          <a:endParaRPr lang="ko-KR" altLang="en-US"/>
        </a:p>
      </dgm:t>
    </dgm:pt>
    <dgm:pt modelId="{CCEC5F36-7FDF-4F86-BD2D-8743A4C14E9A}" type="sibTrans" cxnId="{E39D08C1-E325-4290-ABE2-92D91A20D593}">
      <dgm:prSet/>
      <dgm:spPr/>
      <dgm:t>
        <a:bodyPr/>
        <a:lstStyle/>
        <a:p>
          <a:pPr latinLnBrk="1"/>
          <a:endParaRPr lang="ko-KR" altLang="en-US"/>
        </a:p>
      </dgm:t>
    </dgm:pt>
    <dgm:pt modelId="{F4B544EB-0840-4475-8BCA-909E0561EF9B}" type="pres">
      <dgm:prSet presAssocID="{4D461C40-9F6C-460F-88BE-C510DD7A7C2E}" presName="Name0" presStyleCnt="0">
        <dgm:presLayoutVars>
          <dgm:dir/>
          <dgm:resizeHandles val="exact"/>
        </dgm:presLayoutVars>
      </dgm:prSet>
      <dgm:spPr/>
    </dgm:pt>
    <dgm:pt modelId="{DC5C31E3-4C49-4AB2-A3F9-5884A0CA235B}" type="pres">
      <dgm:prSet presAssocID="{E9066BCD-63BD-4B36-8381-550A0DB3B5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9BF114-34B7-4DD0-9E74-D01B75CE405B}" type="pres">
      <dgm:prSet presAssocID="{B82583AC-1B33-425F-B025-84A9BEE9EED7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DBADEF3-9E84-41E8-AF1F-DBB050A6F138}" type="pres">
      <dgm:prSet presAssocID="{B82583AC-1B33-425F-B025-84A9BEE9EED7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5E98083-FA1D-4720-9429-2BE767FEA835}" type="pres">
      <dgm:prSet presAssocID="{8FADB9E8-C3A7-4AC0-A63C-5DD82D4694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45F638-4C40-4F9D-9FFF-595B1979D43F}" type="pres">
      <dgm:prSet presAssocID="{CAA2CF6C-FD2C-413F-8F5E-96630595C824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64FEEB61-E0CE-40D2-B459-C1ECBB0B3CA3}" type="pres">
      <dgm:prSet presAssocID="{CAA2CF6C-FD2C-413F-8F5E-96630595C824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D2574BD5-8667-4227-B0A3-C7438DD36E8E}" type="pres">
      <dgm:prSet presAssocID="{8A000F6E-ADC9-4E34-A6BA-ABBAF5EC48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781999-A48A-43FB-887A-731AD9A48C26}" type="pres">
      <dgm:prSet presAssocID="{02597036-876F-478C-B032-0B48F39611A2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19A4DC4-7DF9-4846-91BE-B72E87265957}" type="pres">
      <dgm:prSet presAssocID="{02597036-876F-478C-B032-0B48F39611A2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FD76A203-82DE-4C82-8BDF-D13F8CFEB760}" type="pres">
      <dgm:prSet presAssocID="{7E603041-5869-4254-84FF-329C0AAE83A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E10097-3131-4304-AF36-45D0EE27FCD4}" type="pres">
      <dgm:prSet presAssocID="{221FD7D3-EF32-441D-80D2-A4C61520423D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F119959A-D922-46F0-A87F-A0970BA5F4F7}" type="pres">
      <dgm:prSet presAssocID="{221FD7D3-EF32-441D-80D2-A4C61520423D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29DB73DB-5137-45E9-88AF-0321EDF69D98}" type="pres">
      <dgm:prSet presAssocID="{9EEA6D0F-E56E-459E-8BCA-26D895DBFE81}" presName="node" presStyleLbl="node1" presStyleIdx="4" presStyleCnt="5" custScaleX="11256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2F11C04-D3AD-4123-A7FC-8552997199C3}" type="presOf" srcId="{02597036-876F-478C-B032-0B48F39611A2}" destId="{419A4DC4-7DF9-4846-91BE-B72E87265957}" srcOrd="1" destOrd="0" presId="urn:microsoft.com/office/officeart/2005/8/layout/process1"/>
    <dgm:cxn modelId="{2D54A1DF-B0E5-4A98-B392-AC44A0E47EEE}" type="presOf" srcId="{8FADB9E8-C3A7-4AC0-A63C-5DD82D4694DF}" destId="{A5E98083-FA1D-4720-9429-2BE767FEA835}" srcOrd="0" destOrd="0" presId="urn:microsoft.com/office/officeart/2005/8/layout/process1"/>
    <dgm:cxn modelId="{22CCBB66-EB63-499B-95A3-B4CB4A690359}" srcId="{4D461C40-9F6C-460F-88BE-C510DD7A7C2E}" destId="{8FADB9E8-C3A7-4AC0-A63C-5DD82D4694DF}" srcOrd="1" destOrd="0" parTransId="{5FF34492-7F62-44A7-B6E9-CF1F6F75D3AD}" sibTransId="{CAA2CF6C-FD2C-413F-8F5E-96630595C824}"/>
    <dgm:cxn modelId="{34AD8A8E-EAD9-415B-93B3-FC4CBE23699C}" type="presOf" srcId="{E9066BCD-63BD-4B36-8381-550A0DB3B5C5}" destId="{DC5C31E3-4C49-4AB2-A3F9-5884A0CA235B}" srcOrd="0" destOrd="0" presId="urn:microsoft.com/office/officeart/2005/8/layout/process1"/>
    <dgm:cxn modelId="{0D955A97-6302-4993-82B0-199FF0403529}" type="presOf" srcId="{8A000F6E-ADC9-4E34-A6BA-ABBAF5EC48E9}" destId="{D2574BD5-8667-4227-B0A3-C7438DD36E8E}" srcOrd="0" destOrd="0" presId="urn:microsoft.com/office/officeart/2005/8/layout/process1"/>
    <dgm:cxn modelId="{984A3572-A8A4-4DAA-8780-BD3085B2CEFA}" type="presOf" srcId="{221FD7D3-EF32-441D-80D2-A4C61520423D}" destId="{F119959A-D922-46F0-A87F-A0970BA5F4F7}" srcOrd="1" destOrd="0" presId="urn:microsoft.com/office/officeart/2005/8/layout/process1"/>
    <dgm:cxn modelId="{6C62FA90-8943-47D0-9123-EE44669754F8}" type="presOf" srcId="{4D461C40-9F6C-460F-88BE-C510DD7A7C2E}" destId="{F4B544EB-0840-4475-8BCA-909E0561EF9B}" srcOrd="0" destOrd="0" presId="urn:microsoft.com/office/officeart/2005/8/layout/process1"/>
    <dgm:cxn modelId="{1752F185-E4FE-4B07-A431-B07BC99B8103}" srcId="{4D461C40-9F6C-460F-88BE-C510DD7A7C2E}" destId="{8A000F6E-ADC9-4E34-A6BA-ABBAF5EC48E9}" srcOrd="2" destOrd="0" parTransId="{397BC65F-CA10-4578-ACF1-3345C86D515C}" sibTransId="{02597036-876F-478C-B032-0B48F39611A2}"/>
    <dgm:cxn modelId="{315BDEDF-38B1-414D-909C-456E4F07A5FF}" srcId="{4D461C40-9F6C-460F-88BE-C510DD7A7C2E}" destId="{E9066BCD-63BD-4B36-8381-550A0DB3B5C5}" srcOrd="0" destOrd="0" parTransId="{E36DD20A-9FBE-49A6-B0E7-D7875E577F95}" sibTransId="{B82583AC-1B33-425F-B025-84A9BEE9EED7}"/>
    <dgm:cxn modelId="{6C34B7C6-6B91-46A9-8D05-AFEB23AC2CB4}" type="presOf" srcId="{221FD7D3-EF32-441D-80D2-A4C61520423D}" destId="{F3E10097-3131-4304-AF36-45D0EE27FCD4}" srcOrd="0" destOrd="0" presId="urn:microsoft.com/office/officeart/2005/8/layout/process1"/>
    <dgm:cxn modelId="{3836EA3B-FAD8-49B7-857F-5559FDBA71CA}" type="presOf" srcId="{7E603041-5869-4254-84FF-329C0AAE83A0}" destId="{FD76A203-82DE-4C82-8BDF-D13F8CFEB760}" srcOrd="0" destOrd="0" presId="urn:microsoft.com/office/officeart/2005/8/layout/process1"/>
    <dgm:cxn modelId="{EFE28577-2B2D-4A08-ABA0-D8A5AF2F1E10}" type="presOf" srcId="{9EEA6D0F-E56E-459E-8BCA-26D895DBFE81}" destId="{29DB73DB-5137-45E9-88AF-0321EDF69D98}" srcOrd="0" destOrd="0" presId="urn:microsoft.com/office/officeart/2005/8/layout/process1"/>
    <dgm:cxn modelId="{5287534C-DCFB-40FE-829F-1055CC7A42CA}" type="presOf" srcId="{B82583AC-1B33-425F-B025-84A9BEE9EED7}" destId="{ADBADEF3-9E84-41E8-AF1F-DBB050A6F138}" srcOrd="1" destOrd="0" presId="urn:microsoft.com/office/officeart/2005/8/layout/process1"/>
    <dgm:cxn modelId="{1F010B1B-15E7-4DA2-885C-BFB03FE4030E}" srcId="{4D461C40-9F6C-460F-88BE-C510DD7A7C2E}" destId="{7E603041-5869-4254-84FF-329C0AAE83A0}" srcOrd="3" destOrd="0" parTransId="{45D14765-E2A9-4E1B-8E21-E2C879C5FA41}" sibTransId="{221FD7D3-EF32-441D-80D2-A4C61520423D}"/>
    <dgm:cxn modelId="{2B287B36-58EC-4F76-B025-E3299E4DE386}" type="presOf" srcId="{02597036-876F-478C-B032-0B48F39611A2}" destId="{BD781999-A48A-43FB-887A-731AD9A48C26}" srcOrd="0" destOrd="0" presId="urn:microsoft.com/office/officeart/2005/8/layout/process1"/>
    <dgm:cxn modelId="{E39D08C1-E325-4290-ABE2-92D91A20D593}" srcId="{4D461C40-9F6C-460F-88BE-C510DD7A7C2E}" destId="{9EEA6D0F-E56E-459E-8BCA-26D895DBFE81}" srcOrd="4" destOrd="0" parTransId="{52CC641C-4FA6-451B-81B4-B396ACB05D90}" sibTransId="{CCEC5F36-7FDF-4F86-BD2D-8743A4C14E9A}"/>
    <dgm:cxn modelId="{3B1FB0D2-71FB-4A19-8418-2EE03D39942A}" type="presOf" srcId="{CAA2CF6C-FD2C-413F-8F5E-96630595C824}" destId="{F145F638-4C40-4F9D-9FFF-595B1979D43F}" srcOrd="0" destOrd="0" presId="urn:microsoft.com/office/officeart/2005/8/layout/process1"/>
    <dgm:cxn modelId="{E62D28F0-9518-4C20-8D90-40E0F29AC33F}" type="presOf" srcId="{B82583AC-1B33-425F-B025-84A9BEE9EED7}" destId="{3A9BF114-34B7-4DD0-9E74-D01B75CE405B}" srcOrd="0" destOrd="0" presId="urn:microsoft.com/office/officeart/2005/8/layout/process1"/>
    <dgm:cxn modelId="{AD363748-D3E6-40A3-9FBA-FD2DDF61B377}" type="presOf" srcId="{CAA2CF6C-FD2C-413F-8F5E-96630595C824}" destId="{64FEEB61-E0CE-40D2-B459-C1ECBB0B3CA3}" srcOrd="1" destOrd="0" presId="urn:microsoft.com/office/officeart/2005/8/layout/process1"/>
    <dgm:cxn modelId="{8B802FA9-747B-4643-BB93-CC84B448D175}" type="presParOf" srcId="{F4B544EB-0840-4475-8BCA-909E0561EF9B}" destId="{DC5C31E3-4C49-4AB2-A3F9-5884A0CA235B}" srcOrd="0" destOrd="0" presId="urn:microsoft.com/office/officeart/2005/8/layout/process1"/>
    <dgm:cxn modelId="{59AFD761-B5FC-461E-BF30-7109D702EEC8}" type="presParOf" srcId="{F4B544EB-0840-4475-8BCA-909E0561EF9B}" destId="{3A9BF114-34B7-4DD0-9E74-D01B75CE405B}" srcOrd="1" destOrd="0" presId="urn:microsoft.com/office/officeart/2005/8/layout/process1"/>
    <dgm:cxn modelId="{E309A541-4EEA-4FAD-B123-35559DFBACB5}" type="presParOf" srcId="{3A9BF114-34B7-4DD0-9E74-D01B75CE405B}" destId="{ADBADEF3-9E84-41E8-AF1F-DBB050A6F138}" srcOrd="0" destOrd="0" presId="urn:microsoft.com/office/officeart/2005/8/layout/process1"/>
    <dgm:cxn modelId="{3FD399DC-FD31-48BD-972A-DE717A4B6396}" type="presParOf" srcId="{F4B544EB-0840-4475-8BCA-909E0561EF9B}" destId="{A5E98083-FA1D-4720-9429-2BE767FEA835}" srcOrd="2" destOrd="0" presId="urn:microsoft.com/office/officeart/2005/8/layout/process1"/>
    <dgm:cxn modelId="{7136EFC9-CF45-4666-B923-60C85B8F5AE1}" type="presParOf" srcId="{F4B544EB-0840-4475-8BCA-909E0561EF9B}" destId="{F145F638-4C40-4F9D-9FFF-595B1979D43F}" srcOrd="3" destOrd="0" presId="urn:microsoft.com/office/officeart/2005/8/layout/process1"/>
    <dgm:cxn modelId="{219D38B6-7518-4F33-91EC-EDC113E35EAF}" type="presParOf" srcId="{F145F638-4C40-4F9D-9FFF-595B1979D43F}" destId="{64FEEB61-E0CE-40D2-B459-C1ECBB0B3CA3}" srcOrd="0" destOrd="0" presId="urn:microsoft.com/office/officeart/2005/8/layout/process1"/>
    <dgm:cxn modelId="{A809FE7E-FF8B-48BE-A01B-CD1869616538}" type="presParOf" srcId="{F4B544EB-0840-4475-8BCA-909E0561EF9B}" destId="{D2574BD5-8667-4227-B0A3-C7438DD36E8E}" srcOrd="4" destOrd="0" presId="urn:microsoft.com/office/officeart/2005/8/layout/process1"/>
    <dgm:cxn modelId="{28DEE9EA-2CEE-452B-A726-50097FBE88D8}" type="presParOf" srcId="{F4B544EB-0840-4475-8BCA-909E0561EF9B}" destId="{BD781999-A48A-43FB-887A-731AD9A48C26}" srcOrd="5" destOrd="0" presId="urn:microsoft.com/office/officeart/2005/8/layout/process1"/>
    <dgm:cxn modelId="{1347FED2-28D4-40EE-9DFB-2983A0461E07}" type="presParOf" srcId="{BD781999-A48A-43FB-887A-731AD9A48C26}" destId="{419A4DC4-7DF9-4846-91BE-B72E87265957}" srcOrd="0" destOrd="0" presId="urn:microsoft.com/office/officeart/2005/8/layout/process1"/>
    <dgm:cxn modelId="{998F571B-30DC-4C55-94F3-9B0EB468CC63}" type="presParOf" srcId="{F4B544EB-0840-4475-8BCA-909E0561EF9B}" destId="{FD76A203-82DE-4C82-8BDF-D13F8CFEB760}" srcOrd="6" destOrd="0" presId="urn:microsoft.com/office/officeart/2005/8/layout/process1"/>
    <dgm:cxn modelId="{4183A1A0-8AE0-4033-8FE7-EB4517014CBF}" type="presParOf" srcId="{F4B544EB-0840-4475-8BCA-909E0561EF9B}" destId="{F3E10097-3131-4304-AF36-45D0EE27FCD4}" srcOrd="7" destOrd="0" presId="urn:microsoft.com/office/officeart/2005/8/layout/process1"/>
    <dgm:cxn modelId="{5B18D566-59F2-4862-806F-381028357313}" type="presParOf" srcId="{F3E10097-3131-4304-AF36-45D0EE27FCD4}" destId="{F119959A-D922-46F0-A87F-A0970BA5F4F7}" srcOrd="0" destOrd="0" presId="urn:microsoft.com/office/officeart/2005/8/layout/process1"/>
    <dgm:cxn modelId="{2378359E-AECB-4EED-8719-D4BBDBE7390E}" type="presParOf" srcId="{F4B544EB-0840-4475-8BCA-909E0561EF9B}" destId="{29DB73DB-5137-45E9-88AF-0321EDF69D9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461C40-9F6C-460F-88BE-C510DD7A7C2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9066BCD-63BD-4B36-8381-550A0DB3B5C5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부실측정</a:t>
          </a:r>
          <a:endParaRPr lang="ko-KR" altLang="en-US" sz="1600" dirty="0"/>
        </a:p>
      </dgm:t>
    </dgm:pt>
    <dgm:pt modelId="{E36DD20A-9FBE-49A6-B0E7-D7875E577F95}" type="parTrans" cxnId="{315BDEDF-38B1-414D-909C-456E4F07A5FF}">
      <dgm:prSet/>
      <dgm:spPr/>
      <dgm:t>
        <a:bodyPr/>
        <a:lstStyle/>
        <a:p>
          <a:pPr latinLnBrk="1"/>
          <a:endParaRPr lang="ko-KR" altLang="en-US" sz="1600"/>
        </a:p>
      </dgm:t>
    </dgm:pt>
    <dgm:pt modelId="{B82583AC-1B33-425F-B025-84A9BEE9EED7}" type="sibTrans" cxnId="{315BDEDF-38B1-414D-909C-456E4F07A5FF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8FADB9E8-C3A7-4AC0-A63C-5DD82D4694DF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벌점부과 사전통보</a:t>
          </a:r>
          <a:endParaRPr lang="ko-KR" altLang="en-US" sz="1600" dirty="0"/>
        </a:p>
      </dgm:t>
    </dgm:pt>
    <dgm:pt modelId="{5FF34492-7F62-44A7-B6E9-CF1F6F75D3AD}" type="parTrans" cxnId="{22CCBB66-EB63-499B-95A3-B4CB4A690359}">
      <dgm:prSet/>
      <dgm:spPr/>
      <dgm:t>
        <a:bodyPr/>
        <a:lstStyle/>
        <a:p>
          <a:pPr latinLnBrk="1"/>
          <a:endParaRPr lang="ko-KR" altLang="en-US" sz="1600"/>
        </a:p>
      </dgm:t>
    </dgm:pt>
    <dgm:pt modelId="{CAA2CF6C-FD2C-413F-8F5E-96630595C824}" type="sibTrans" cxnId="{22CCBB66-EB63-499B-95A3-B4CB4A690359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8A000F6E-ADC9-4E34-A6BA-ABBAF5EC48E9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이의신청 및 심의</a:t>
          </a:r>
          <a:endParaRPr lang="ko-KR" altLang="en-US" sz="1600" dirty="0"/>
        </a:p>
      </dgm:t>
    </dgm:pt>
    <dgm:pt modelId="{397BC65F-CA10-4578-ACF1-3345C86D515C}" type="parTrans" cxnId="{1752F185-E4FE-4B07-A431-B07BC99B8103}">
      <dgm:prSet/>
      <dgm:spPr/>
      <dgm:t>
        <a:bodyPr/>
        <a:lstStyle/>
        <a:p>
          <a:pPr latinLnBrk="1"/>
          <a:endParaRPr lang="ko-KR" altLang="en-US" sz="1600"/>
        </a:p>
      </dgm:t>
    </dgm:pt>
    <dgm:pt modelId="{02597036-876F-478C-B032-0B48F39611A2}" type="sibTrans" cxnId="{1752F185-E4FE-4B07-A431-B07BC99B8103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7E603041-5869-4254-84FF-329C0AAE83A0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최종통보</a:t>
          </a:r>
          <a:endParaRPr lang="ko-KR" altLang="en-US" sz="1600" dirty="0"/>
        </a:p>
      </dgm:t>
    </dgm:pt>
    <dgm:pt modelId="{45D14765-E2A9-4E1B-8E21-E2C879C5FA41}" type="parTrans" cxnId="{1F010B1B-15E7-4DA2-885C-BFB03FE4030E}">
      <dgm:prSet/>
      <dgm:spPr/>
      <dgm:t>
        <a:bodyPr/>
        <a:lstStyle/>
        <a:p>
          <a:pPr latinLnBrk="1"/>
          <a:endParaRPr lang="ko-KR" altLang="en-US" sz="1600"/>
        </a:p>
      </dgm:t>
    </dgm:pt>
    <dgm:pt modelId="{221FD7D3-EF32-441D-80D2-A4C61520423D}" type="sibTrans" cxnId="{1F010B1B-15E7-4DA2-885C-BFB03FE4030E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9EEA6D0F-E56E-459E-8BCA-26D895DBFE81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불이익 적용 벌점산정</a:t>
          </a:r>
          <a:endParaRPr lang="ko-KR" altLang="en-US" sz="1600" dirty="0"/>
        </a:p>
      </dgm:t>
    </dgm:pt>
    <dgm:pt modelId="{52CC641C-4FA6-451B-81B4-B396ACB05D90}" type="parTrans" cxnId="{E39D08C1-E325-4290-ABE2-92D91A20D593}">
      <dgm:prSet/>
      <dgm:spPr/>
      <dgm:t>
        <a:bodyPr/>
        <a:lstStyle/>
        <a:p>
          <a:pPr latinLnBrk="1"/>
          <a:endParaRPr lang="ko-KR" altLang="en-US"/>
        </a:p>
      </dgm:t>
    </dgm:pt>
    <dgm:pt modelId="{CCEC5F36-7FDF-4F86-BD2D-8743A4C14E9A}" type="sibTrans" cxnId="{E39D08C1-E325-4290-ABE2-92D91A20D593}">
      <dgm:prSet/>
      <dgm:spPr/>
      <dgm:t>
        <a:bodyPr/>
        <a:lstStyle/>
        <a:p>
          <a:pPr latinLnBrk="1"/>
          <a:endParaRPr lang="ko-KR" altLang="en-US"/>
        </a:p>
      </dgm:t>
    </dgm:pt>
    <dgm:pt modelId="{F4B544EB-0840-4475-8BCA-909E0561EF9B}" type="pres">
      <dgm:prSet presAssocID="{4D461C40-9F6C-460F-88BE-C510DD7A7C2E}" presName="Name0" presStyleCnt="0">
        <dgm:presLayoutVars>
          <dgm:dir/>
          <dgm:resizeHandles val="exact"/>
        </dgm:presLayoutVars>
      </dgm:prSet>
      <dgm:spPr/>
    </dgm:pt>
    <dgm:pt modelId="{DC5C31E3-4C49-4AB2-A3F9-5884A0CA235B}" type="pres">
      <dgm:prSet presAssocID="{E9066BCD-63BD-4B36-8381-550A0DB3B5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9BF114-34B7-4DD0-9E74-D01B75CE405B}" type="pres">
      <dgm:prSet presAssocID="{B82583AC-1B33-425F-B025-84A9BEE9EED7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DBADEF3-9E84-41E8-AF1F-DBB050A6F138}" type="pres">
      <dgm:prSet presAssocID="{B82583AC-1B33-425F-B025-84A9BEE9EED7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5E98083-FA1D-4720-9429-2BE767FEA835}" type="pres">
      <dgm:prSet presAssocID="{8FADB9E8-C3A7-4AC0-A63C-5DD82D4694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45F638-4C40-4F9D-9FFF-595B1979D43F}" type="pres">
      <dgm:prSet presAssocID="{CAA2CF6C-FD2C-413F-8F5E-96630595C824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64FEEB61-E0CE-40D2-B459-C1ECBB0B3CA3}" type="pres">
      <dgm:prSet presAssocID="{CAA2CF6C-FD2C-413F-8F5E-96630595C824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D2574BD5-8667-4227-B0A3-C7438DD36E8E}" type="pres">
      <dgm:prSet presAssocID="{8A000F6E-ADC9-4E34-A6BA-ABBAF5EC48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781999-A48A-43FB-887A-731AD9A48C26}" type="pres">
      <dgm:prSet presAssocID="{02597036-876F-478C-B032-0B48F39611A2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19A4DC4-7DF9-4846-91BE-B72E87265957}" type="pres">
      <dgm:prSet presAssocID="{02597036-876F-478C-B032-0B48F39611A2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FD76A203-82DE-4C82-8BDF-D13F8CFEB760}" type="pres">
      <dgm:prSet presAssocID="{7E603041-5869-4254-84FF-329C0AAE83A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E10097-3131-4304-AF36-45D0EE27FCD4}" type="pres">
      <dgm:prSet presAssocID="{221FD7D3-EF32-441D-80D2-A4C61520423D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F119959A-D922-46F0-A87F-A0970BA5F4F7}" type="pres">
      <dgm:prSet presAssocID="{221FD7D3-EF32-441D-80D2-A4C61520423D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29DB73DB-5137-45E9-88AF-0321EDF69D98}" type="pres">
      <dgm:prSet presAssocID="{9EEA6D0F-E56E-459E-8BCA-26D895DBFE81}" presName="node" presStyleLbl="node1" presStyleIdx="4" presStyleCnt="5" custScaleX="11256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E506DA2-EE71-4243-A3E1-2110BF7649AB}" type="presOf" srcId="{8FADB9E8-C3A7-4AC0-A63C-5DD82D4694DF}" destId="{A5E98083-FA1D-4720-9429-2BE767FEA835}" srcOrd="0" destOrd="0" presId="urn:microsoft.com/office/officeart/2005/8/layout/process1"/>
    <dgm:cxn modelId="{65E1ED8C-FE7E-44E7-B819-74E9615F3ADC}" type="presOf" srcId="{8A000F6E-ADC9-4E34-A6BA-ABBAF5EC48E9}" destId="{D2574BD5-8667-4227-B0A3-C7438DD36E8E}" srcOrd="0" destOrd="0" presId="urn:microsoft.com/office/officeart/2005/8/layout/process1"/>
    <dgm:cxn modelId="{22CCBB66-EB63-499B-95A3-B4CB4A690359}" srcId="{4D461C40-9F6C-460F-88BE-C510DD7A7C2E}" destId="{8FADB9E8-C3A7-4AC0-A63C-5DD82D4694DF}" srcOrd="1" destOrd="0" parTransId="{5FF34492-7F62-44A7-B6E9-CF1F6F75D3AD}" sibTransId="{CAA2CF6C-FD2C-413F-8F5E-96630595C824}"/>
    <dgm:cxn modelId="{61F5E5A1-3782-46B0-9F90-BC224157D078}" type="presOf" srcId="{221FD7D3-EF32-441D-80D2-A4C61520423D}" destId="{F3E10097-3131-4304-AF36-45D0EE27FCD4}" srcOrd="0" destOrd="0" presId="urn:microsoft.com/office/officeart/2005/8/layout/process1"/>
    <dgm:cxn modelId="{A9250399-9FD5-4F35-AD19-E2B775CB81C7}" type="presOf" srcId="{B82583AC-1B33-425F-B025-84A9BEE9EED7}" destId="{ADBADEF3-9E84-41E8-AF1F-DBB050A6F138}" srcOrd="1" destOrd="0" presId="urn:microsoft.com/office/officeart/2005/8/layout/process1"/>
    <dgm:cxn modelId="{85EBE6F8-B160-4FE2-9189-B37F4627D5DA}" type="presOf" srcId="{4D461C40-9F6C-460F-88BE-C510DD7A7C2E}" destId="{F4B544EB-0840-4475-8BCA-909E0561EF9B}" srcOrd="0" destOrd="0" presId="urn:microsoft.com/office/officeart/2005/8/layout/process1"/>
    <dgm:cxn modelId="{C368E977-281B-4D07-AD60-6F1CB57AFD00}" type="presOf" srcId="{9EEA6D0F-E56E-459E-8BCA-26D895DBFE81}" destId="{29DB73DB-5137-45E9-88AF-0321EDF69D98}" srcOrd="0" destOrd="0" presId="urn:microsoft.com/office/officeart/2005/8/layout/process1"/>
    <dgm:cxn modelId="{6855381E-F3FD-43D7-9175-0EB0BABD6077}" type="presOf" srcId="{CAA2CF6C-FD2C-413F-8F5E-96630595C824}" destId="{F145F638-4C40-4F9D-9FFF-595B1979D43F}" srcOrd="0" destOrd="0" presId="urn:microsoft.com/office/officeart/2005/8/layout/process1"/>
    <dgm:cxn modelId="{1C1B6A7D-6978-4A68-93BE-705C9411D928}" type="presOf" srcId="{02597036-876F-478C-B032-0B48F39611A2}" destId="{419A4DC4-7DF9-4846-91BE-B72E87265957}" srcOrd="1" destOrd="0" presId="urn:microsoft.com/office/officeart/2005/8/layout/process1"/>
    <dgm:cxn modelId="{1752F185-E4FE-4B07-A431-B07BC99B8103}" srcId="{4D461C40-9F6C-460F-88BE-C510DD7A7C2E}" destId="{8A000F6E-ADC9-4E34-A6BA-ABBAF5EC48E9}" srcOrd="2" destOrd="0" parTransId="{397BC65F-CA10-4578-ACF1-3345C86D515C}" sibTransId="{02597036-876F-478C-B032-0B48F39611A2}"/>
    <dgm:cxn modelId="{CC4855D0-6518-4598-B08B-48BF87EFD84B}" type="presOf" srcId="{CAA2CF6C-FD2C-413F-8F5E-96630595C824}" destId="{64FEEB61-E0CE-40D2-B459-C1ECBB0B3CA3}" srcOrd="1" destOrd="0" presId="urn:microsoft.com/office/officeart/2005/8/layout/process1"/>
    <dgm:cxn modelId="{315BDEDF-38B1-414D-909C-456E4F07A5FF}" srcId="{4D461C40-9F6C-460F-88BE-C510DD7A7C2E}" destId="{E9066BCD-63BD-4B36-8381-550A0DB3B5C5}" srcOrd="0" destOrd="0" parTransId="{E36DD20A-9FBE-49A6-B0E7-D7875E577F95}" sibTransId="{B82583AC-1B33-425F-B025-84A9BEE9EED7}"/>
    <dgm:cxn modelId="{2104CC03-833B-4F00-817D-A84F9D2B046A}" type="presOf" srcId="{221FD7D3-EF32-441D-80D2-A4C61520423D}" destId="{F119959A-D922-46F0-A87F-A0970BA5F4F7}" srcOrd="1" destOrd="0" presId="urn:microsoft.com/office/officeart/2005/8/layout/process1"/>
    <dgm:cxn modelId="{FC77D0E4-642D-40A7-82BC-E7881B49D89C}" type="presOf" srcId="{B82583AC-1B33-425F-B025-84A9BEE9EED7}" destId="{3A9BF114-34B7-4DD0-9E74-D01B75CE405B}" srcOrd="0" destOrd="0" presId="urn:microsoft.com/office/officeart/2005/8/layout/process1"/>
    <dgm:cxn modelId="{27F0E3D1-228E-42E4-BFE8-FD134DB94789}" type="presOf" srcId="{02597036-876F-478C-B032-0B48F39611A2}" destId="{BD781999-A48A-43FB-887A-731AD9A48C26}" srcOrd="0" destOrd="0" presId="urn:microsoft.com/office/officeart/2005/8/layout/process1"/>
    <dgm:cxn modelId="{1F010B1B-15E7-4DA2-885C-BFB03FE4030E}" srcId="{4D461C40-9F6C-460F-88BE-C510DD7A7C2E}" destId="{7E603041-5869-4254-84FF-329C0AAE83A0}" srcOrd="3" destOrd="0" parTransId="{45D14765-E2A9-4E1B-8E21-E2C879C5FA41}" sibTransId="{221FD7D3-EF32-441D-80D2-A4C61520423D}"/>
    <dgm:cxn modelId="{A9860832-11F3-4DC8-AC28-656387C229BE}" type="presOf" srcId="{E9066BCD-63BD-4B36-8381-550A0DB3B5C5}" destId="{DC5C31E3-4C49-4AB2-A3F9-5884A0CA235B}" srcOrd="0" destOrd="0" presId="urn:microsoft.com/office/officeart/2005/8/layout/process1"/>
    <dgm:cxn modelId="{F20E0FF6-28A3-4971-A736-249EBD67908D}" type="presOf" srcId="{7E603041-5869-4254-84FF-329C0AAE83A0}" destId="{FD76A203-82DE-4C82-8BDF-D13F8CFEB760}" srcOrd="0" destOrd="0" presId="urn:microsoft.com/office/officeart/2005/8/layout/process1"/>
    <dgm:cxn modelId="{E39D08C1-E325-4290-ABE2-92D91A20D593}" srcId="{4D461C40-9F6C-460F-88BE-C510DD7A7C2E}" destId="{9EEA6D0F-E56E-459E-8BCA-26D895DBFE81}" srcOrd="4" destOrd="0" parTransId="{52CC641C-4FA6-451B-81B4-B396ACB05D90}" sibTransId="{CCEC5F36-7FDF-4F86-BD2D-8743A4C14E9A}"/>
    <dgm:cxn modelId="{AD41A666-0BFD-4F68-BA89-23921D03202F}" type="presParOf" srcId="{F4B544EB-0840-4475-8BCA-909E0561EF9B}" destId="{DC5C31E3-4C49-4AB2-A3F9-5884A0CA235B}" srcOrd="0" destOrd="0" presId="urn:microsoft.com/office/officeart/2005/8/layout/process1"/>
    <dgm:cxn modelId="{40049C4F-C8BF-4AA8-98B0-1FF85FAFA888}" type="presParOf" srcId="{F4B544EB-0840-4475-8BCA-909E0561EF9B}" destId="{3A9BF114-34B7-4DD0-9E74-D01B75CE405B}" srcOrd="1" destOrd="0" presId="urn:microsoft.com/office/officeart/2005/8/layout/process1"/>
    <dgm:cxn modelId="{22E7F817-5219-435B-B021-7F9F7AD5D402}" type="presParOf" srcId="{3A9BF114-34B7-4DD0-9E74-D01B75CE405B}" destId="{ADBADEF3-9E84-41E8-AF1F-DBB050A6F138}" srcOrd="0" destOrd="0" presId="urn:microsoft.com/office/officeart/2005/8/layout/process1"/>
    <dgm:cxn modelId="{D5BED132-506A-4A9C-A5A0-2BCFDF152ABD}" type="presParOf" srcId="{F4B544EB-0840-4475-8BCA-909E0561EF9B}" destId="{A5E98083-FA1D-4720-9429-2BE767FEA835}" srcOrd="2" destOrd="0" presId="urn:microsoft.com/office/officeart/2005/8/layout/process1"/>
    <dgm:cxn modelId="{0D700FB2-097E-4732-8290-16F238445CED}" type="presParOf" srcId="{F4B544EB-0840-4475-8BCA-909E0561EF9B}" destId="{F145F638-4C40-4F9D-9FFF-595B1979D43F}" srcOrd="3" destOrd="0" presId="urn:microsoft.com/office/officeart/2005/8/layout/process1"/>
    <dgm:cxn modelId="{DE79D338-AAF2-4CA9-8BD7-AEF79EF486A4}" type="presParOf" srcId="{F145F638-4C40-4F9D-9FFF-595B1979D43F}" destId="{64FEEB61-E0CE-40D2-B459-C1ECBB0B3CA3}" srcOrd="0" destOrd="0" presId="urn:microsoft.com/office/officeart/2005/8/layout/process1"/>
    <dgm:cxn modelId="{2F80BE18-2DB1-4802-8174-7B067610A7CC}" type="presParOf" srcId="{F4B544EB-0840-4475-8BCA-909E0561EF9B}" destId="{D2574BD5-8667-4227-B0A3-C7438DD36E8E}" srcOrd="4" destOrd="0" presId="urn:microsoft.com/office/officeart/2005/8/layout/process1"/>
    <dgm:cxn modelId="{9A9420E2-6FE1-4E10-8968-CBB9BD7F194B}" type="presParOf" srcId="{F4B544EB-0840-4475-8BCA-909E0561EF9B}" destId="{BD781999-A48A-43FB-887A-731AD9A48C26}" srcOrd="5" destOrd="0" presId="urn:microsoft.com/office/officeart/2005/8/layout/process1"/>
    <dgm:cxn modelId="{ABBFDF40-1FCD-4A1D-89EB-C013BCC1F35F}" type="presParOf" srcId="{BD781999-A48A-43FB-887A-731AD9A48C26}" destId="{419A4DC4-7DF9-4846-91BE-B72E87265957}" srcOrd="0" destOrd="0" presId="urn:microsoft.com/office/officeart/2005/8/layout/process1"/>
    <dgm:cxn modelId="{64D0BDF7-068C-472A-BC40-7AD10DD1F379}" type="presParOf" srcId="{F4B544EB-0840-4475-8BCA-909E0561EF9B}" destId="{FD76A203-82DE-4C82-8BDF-D13F8CFEB760}" srcOrd="6" destOrd="0" presId="urn:microsoft.com/office/officeart/2005/8/layout/process1"/>
    <dgm:cxn modelId="{8670B812-1111-488A-8FF7-8ABD2FDAF42C}" type="presParOf" srcId="{F4B544EB-0840-4475-8BCA-909E0561EF9B}" destId="{F3E10097-3131-4304-AF36-45D0EE27FCD4}" srcOrd="7" destOrd="0" presId="urn:microsoft.com/office/officeart/2005/8/layout/process1"/>
    <dgm:cxn modelId="{538FA3A6-32B4-497D-A542-6314DF5A1645}" type="presParOf" srcId="{F3E10097-3131-4304-AF36-45D0EE27FCD4}" destId="{F119959A-D922-46F0-A87F-A0970BA5F4F7}" srcOrd="0" destOrd="0" presId="urn:microsoft.com/office/officeart/2005/8/layout/process1"/>
    <dgm:cxn modelId="{24869659-3B96-4F7F-8EA4-E1CB499EB143}" type="presParOf" srcId="{F4B544EB-0840-4475-8BCA-909E0561EF9B}" destId="{29DB73DB-5137-45E9-88AF-0321EDF69D9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461C40-9F6C-460F-88BE-C510DD7A7C2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9066BCD-63BD-4B36-8381-550A0DB3B5C5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부실측정</a:t>
          </a:r>
          <a:endParaRPr lang="ko-KR" altLang="en-US" sz="1600" dirty="0"/>
        </a:p>
      </dgm:t>
    </dgm:pt>
    <dgm:pt modelId="{E36DD20A-9FBE-49A6-B0E7-D7875E577F95}" type="parTrans" cxnId="{315BDEDF-38B1-414D-909C-456E4F07A5FF}">
      <dgm:prSet/>
      <dgm:spPr/>
      <dgm:t>
        <a:bodyPr/>
        <a:lstStyle/>
        <a:p>
          <a:pPr latinLnBrk="1"/>
          <a:endParaRPr lang="ko-KR" altLang="en-US" sz="1600"/>
        </a:p>
      </dgm:t>
    </dgm:pt>
    <dgm:pt modelId="{B82583AC-1B33-425F-B025-84A9BEE9EED7}" type="sibTrans" cxnId="{315BDEDF-38B1-414D-909C-456E4F07A5FF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8FADB9E8-C3A7-4AC0-A63C-5DD82D4694DF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벌점부과 사전통보</a:t>
          </a:r>
          <a:endParaRPr lang="ko-KR" altLang="en-US" sz="1600" dirty="0"/>
        </a:p>
      </dgm:t>
    </dgm:pt>
    <dgm:pt modelId="{5FF34492-7F62-44A7-B6E9-CF1F6F75D3AD}" type="parTrans" cxnId="{22CCBB66-EB63-499B-95A3-B4CB4A690359}">
      <dgm:prSet/>
      <dgm:spPr/>
      <dgm:t>
        <a:bodyPr/>
        <a:lstStyle/>
        <a:p>
          <a:pPr latinLnBrk="1"/>
          <a:endParaRPr lang="ko-KR" altLang="en-US" sz="1600"/>
        </a:p>
      </dgm:t>
    </dgm:pt>
    <dgm:pt modelId="{CAA2CF6C-FD2C-413F-8F5E-96630595C824}" type="sibTrans" cxnId="{22CCBB66-EB63-499B-95A3-B4CB4A690359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8A000F6E-ADC9-4E34-A6BA-ABBAF5EC48E9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이의신청 및 심의</a:t>
          </a:r>
          <a:endParaRPr lang="ko-KR" altLang="en-US" sz="1600" dirty="0"/>
        </a:p>
      </dgm:t>
    </dgm:pt>
    <dgm:pt modelId="{397BC65F-CA10-4578-ACF1-3345C86D515C}" type="parTrans" cxnId="{1752F185-E4FE-4B07-A431-B07BC99B8103}">
      <dgm:prSet/>
      <dgm:spPr/>
      <dgm:t>
        <a:bodyPr/>
        <a:lstStyle/>
        <a:p>
          <a:pPr latinLnBrk="1"/>
          <a:endParaRPr lang="ko-KR" altLang="en-US" sz="1600"/>
        </a:p>
      </dgm:t>
    </dgm:pt>
    <dgm:pt modelId="{02597036-876F-478C-B032-0B48F39611A2}" type="sibTrans" cxnId="{1752F185-E4FE-4B07-A431-B07BC99B8103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7E603041-5869-4254-84FF-329C0AAE83A0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최종통보</a:t>
          </a:r>
          <a:endParaRPr lang="ko-KR" altLang="en-US" sz="1600" dirty="0"/>
        </a:p>
      </dgm:t>
    </dgm:pt>
    <dgm:pt modelId="{45D14765-E2A9-4E1B-8E21-E2C879C5FA41}" type="parTrans" cxnId="{1F010B1B-15E7-4DA2-885C-BFB03FE4030E}">
      <dgm:prSet/>
      <dgm:spPr/>
      <dgm:t>
        <a:bodyPr/>
        <a:lstStyle/>
        <a:p>
          <a:pPr latinLnBrk="1"/>
          <a:endParaRPr lang="ko-KR" altLang="en-US" sz="1600"/>
        </a:p>
      </dgm:t>
    </dgm:pt>
    <dgm:pt modelId="{221FD7D3-EF32-441D-80D2-A4C61520423D}" type="sibTrans" cxnId="{1F010B1B-15E7-4DA2-885C-BFB03FE4030E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9EEA6D0F-E56E-459E-8BCA-26D895DBFE81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불이익 적용 벌점산정</a:t>
          </a:r>
          <a:endParaRPr lang="ko-KR" altLang="en-US" sz="1600" dirty="0"/>
        </a:p>
      </dgm:t>
    </dgm:pt>
    <dgm:pt modelId="{52CC641C-4FA6-451B-81B4-B396ACB05D90}" type="parTrans" cxnId="{E39D08C1-E325-4290-ABE2-92D91A20D593}">
      <dgm:prSet/>
      <dgm:spPr/>
      <dgm:t>
        <a:bodyPr/>
        <a:lstStyle/>
        <a:p>
          <a:pPr latinLnBrk="1"/>
          <a:endParaRPr lang="ko-KR" altLang="en-US"/>
        </a:p>
      </dgm:t>
    </dgm:pt>
    <dgm:pt modelId="{CCEC5F36-7FDF-4F86-BD2D-8743A4C14E9A}" type="sibTrans" cxnId="{E39D08C1-E325-4290-ABE2-92D91A20D593}">
      <dgm:prSet/>
      <dgm:spPr/>
      <dgm:t>
        <a:bodyPr/>
        <a:lstStyle/>
        <a:p>
          <a:pPr latinLnBrk="1"/>
          <a:endParaRPr lang="ko-KR" altLang="en-US"/>
        </a:p>
      </dgm:t>
    </dgm:pt>
    <dgm:pt modelId="{F4B544EB-0840-4475-8BCA-909E0561EF9B}" type="pres">
      <dgm:prSet presAssocID="{4D461C40-9F6C-460F-88BE-C510DD7A7C2E}" presName="Name0" presStyleCnt="0">
        <dgm:presLayoutVars>
          <dgm:dir/>
          <dgm:resizeHandles val="exact"/>
        </dgm:presLayoutVars>
      </dgm:prSet>
      <dgm:spPr/>
    </dgm:pt>
    <dgm:pt modelId="{DC5C31E3-4C49-4AB2-A3F9-5884A0CA235B}" type="pres">
      <dgm:prSet presAssocID="{E9066BCD-63BD-4B36-8381-550A0DB3B5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9BF114-34B7-4DD0-9E74-D01B75CE405B}" type="pres">
      <dgm:prSet presAssocID="{B82583AC-1B33-425F-B025-84A9BEE9EED7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DBADEF3-9E84-41E8-AF1F-DBB050A6F138}" type="pres">
      <dgm:prSet presAssocID="{B82583AC-1B33-425F-B025-84A9BEE9EED7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5E98083-FA1D-4720-9429-2BE767FEA835}" type="pres">
      <dgm:prSet presAssocID="{8FADB9E8-C3A7-4AC0-A63C-5DD82D4694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45F638-4C40-4F9D-9FFF-595B1979D43F}" type="pres">
      <dgm:prSet presAssocID="{CAA2CF6C-FD2C-413F-8F5E-96630595C824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64FEEB61-E0CE-40D2-B459-C1ECBB0B3CA3}" type="pres">
      <dgm:prSet presAssocID="{CAA2CF6C-FD2C-413F-8F5E-96630595C824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D2574BD5-8667-4227-B0A3-C7438DD36E8E}" type="pres">
      <dgm:prSet presAssocID="{8A000F6E-ADC9-4E34-A6BA-ABBAF5EC48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781999-A48A-43FB-887A-731AD9A48C26}" type="pres">
      <dgm:prSet presAssocID="{02597036-876F-478C-B032-0B48F39611A2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19A4DC4-7DF9-4846-91BE-B72E87265957}" type="pres">
      <dgm:prSet presAssocID="{02597036-876F-478C-B032-0B48F39611A2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FD76A203-82DE-4C82-8BDF-D13F8CFEB760}" type="pres">
      <dgm:prSet presAssocID="{7E603041-5869-4254-84FF-329C0AAE83A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E10097-3131-4304-AF36-45D0EE27FCD4}" type="pres">
      <dgm:prSet presAssocID="{221FD7D3-EF32-441D-80D2-A4C61520423D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F119959A-D922-46F0-A87F-A0970BA5F4F7}" type="pres">
      <dgm:prSet presAssocID="{221FD7D3-EF32-441D-80D2-A4C61520423D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29DB73DB-5137-45E9-88AF-0321EDF69D98}" type="pres">
      <dgm:prSet presAssocID="{9EEA6D0F-E56E-459E-8BCA-26D895DBFE81}" presName="node" presStyleLbl="node1" presStyleIdx="4" presStyleCnt="5" custScaleX="11256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AC5A9B3-EEF3-42A2-86D7-7E589382E422}" type="presOf" srcId="{4D461C40-9F6C-460F-88BE-C510DD7A7C2E}" destId="{F4B544EB-0840-4475-8BCA-909E0561EF9B}" srcOrd="0" destOrd="0" presId="urn:microsoft.com/office/officeart/2005/8/layout/process1"/>
    <dgm:cxn modelId="{FE73F8B4-C0ED-4D94-A5CC-20950FA5D8C5}" type="presOf" srcId="{221FD7D3-EF32-441D-80D2-A4C61520423D}" destId="{F3E10097-3131-4304-AF36-45D0EE27FCD4}" srcOrd="0" destOrd="0" presId="urn:microsoft.com/office/officeart/2005/8/layout/process1"/>
    <dgm:cxn modelId="{AC84D7FC-91A5-47A7-9F50-2722391D7836}" type="presOf" srcId="{E9066BCD-63BD-4B36-8381-550A0DB3B5C5}" destId="{DC5C31E3-4C49-4AB2-A3F9-5884A0CA235B}" srcOrd="0" destOrd="0" presId="urn:microsoft.com/office/officeart/2005/8/layout/process1"/>
    <dgm:cxn modelId="{2FACC0FB-087B-4151-9A27-EF88508DF480}" type="presOf" srcId="{CAA2CF6C-FD2C-413F-8F5E-96630595C824}" destId="{64FEEB61-E0CE-40D2-B459-C1ECBB0B3CA3}" srcOrd="1" destOrd="0" presId="urn:microsoft.com/office/officeart/2005/8/layout/process1"/>
    <dgm:cxn modelId="{315BDEDF-38B1-414D-909C-456E4F07A5FF}" srcId="{4D461C40-9F6C-460F-88BE-C510DD7A7C2E}" destId="{E9066BCD-63BD-4B36-8381-550A0DB3B5C5}" srcOrd="0" destOrd="0" parTransId="{E36DD20A-9FBE-49A6-B0E7-D7875E577F95}" sibTransId="{B82583AC-1B33-425F-B025-84A9BEE9EED7}"/>
    <dgm:cxn modelId="{1752F185-E4FE-4B07-A431-B07BC99B8103}" srcId="{4D461C40-9F6C-460F-88BE-C510DD7A7C2E}" destId="{8A000F6E-ADC9-4E34-A6BA-ABBAF5EC48E9}" srcOrd="2" destOrd="0" parTransId="{397BC65F-CA10-4578-ACF1-3345C86D515C}" sibTransId="{02597036-876F-478C-B032-0B48F39611A2}"/>
    <dgm:cxn modelId="{964F40A3-0946-43CA-8A3B-92D4532F2F88}" type="presOf" srcId="{B82583AC-1B33-425F-B025-84A9BEE9EED7}" destId="{3A9BF114-34B7-4DD0-9E74-D01B75CE405B}" srcOrd="0" destOrd="0" presId="urn:microsoft.com/office/officeart/2005/8/layout/process1"/>
    <dgm:cxn modelId="{D1D88306-531A-4A6E-BBA0-2121A8E7DBED}" type="presOf" srcId="{CAA2CF6C-FD2C-413F-8F5E-96630595C824}" destId="{F145F638-4C40-4F9D-9FFF-595B1979D43F}" srcOrd="0" destOrd="0" presId="urn:microsoft.com/office/officeart/2005/8/layout/process1"/>
    <dgm:cxn modelId="{22CCBB66-EB63-499B-95A3-B4CB4A690359}" srcId="{4D461C40-9F6C-460F-88BE-C510DD7A7C2E}" destId="{8FADB9E8-C3A7-4AC0-A63C-5DD82D4694DF}" srcOrd="1" destOrd="0" parTransId="{5FF34492-7F62-44A7-B6E9-CF1F6F75D3AD}" sibTransId="{CAA2CF6C-FD2C-413F-8F5E-96630595C824}"/>
    <dgm:cxn modelId="{89F76673-9268-4183-9FCD-746714D0A78E}" type="presOf" srcId="{02597036-876F-478C-B032-0B48F39611A2}" destId="{BD781999-A48A-43FB-887A-731AD9A48C26}" srcOrd="0" destOrd="0" presId="urn:microsoft.com/office/officeart/2005/8/layout/process1"/>
    <dgm:cxn modelId="{1F010B1B-15E7-4DA2-885C-BFB03FE4030E}" srcId="{4D461C40-9F6C-460F-88BE-C510DD7A7C2E}" destId="{7E603041-5869-4254-84FF-329C0AAE83A0}" srcOrd="3" destOrd="0" parTransId="{45D14765-E2A9-4E1B-8E21-E2C879C5FA41}" sibTransId="{221FD7D3-EF32-441D-80D2-A4C61520423D}"/>
    <dgm:cxn modelId="{E514EEE2-E60B-4F70-B759-BBFA53B5D0F2}" type="presOf" srcId="{8FADB9E8-C3A7-4AC0-A63C-5DD82D4694DF}" destId="{A5E98083-FA1D-4720-9429-2BE767FEA835}" srcOrd="0" destOrd="0" presId="urn:microsoft.com/office/officeart/2005/8/layout/process1"/>
    <dgm:cxn modelId="{E39D08C1-E325-4290-ABE2-92D91A20D593}" srcId="{4D461C40-9F6C-460F-88BE-C510DD7A7C2E}" destId="{9EEA6D0F-E56E-459E-8BCA-26D895DBFE81}" srcOrd="4" destOrd="0" parTransId="{52CC641C-4FA6-451B-81B4-B396ACB05D90}" sibTransId="{CCEC5F36-7FDF-4F86-BD2D-8743A4C14E9A}"/>
    <dgm:cxn modelId="{9F89ED65-939D-4312-B1D6-609FF774A7B7}" type="presOf" srcId="{221FD7D3-EF32-441D-80D2-A4C61520423D}" destId="{F119959A-D922-46F0-A87F-A0970BA5F4F7}" srcOrd="1" destOrd="0" presId="urn:microsoft.com/office/officeart/2005/8/layout/process1"/>
    <dgm:cxn modelId="{F2510CF0-5EBE-45F2-A5C6-91B42D81F1FA}" type="presOf" srcId="{8A000F6E-ADC9-4E34-A6BA-ABBAF5EC48E9}" destId="{D2574BD5-8667-4227-B0A3-C7438DD36E8E}" srcOrd="0" destOrd="0" presId="urn:microsoft.com/office/officeart/2005/8/layout/process1"/>
    <dgm:cxn modelId="{EDFFB28C-E634-456A-A317-7743C8B4937C}" type="presOf" srcId="{9EEA6D0F-E56E-459E-8BCA-26D895DBFE81}" destId="{29DB73DB-5137-45E9-88AF-0321EDF69D98}" srcOrd="0" destOrd="0" presId="urn:microsoft.com/office/officeart/2005/8/layout/process1"/>
    <dgm:cxn modelId="{E2C231D3-884E-4D2B-9E4C-B91FD2DC8BE8}" type="presOf" srcId="{B82583AC-1B33-425F-B025-84A9BEE9EED7}" destId="{ADBADEF3-9E84-41E8-AF1F-DBB050A6F138}" srcOrd="1" destOrd="0" presId="urn:microsoft.com/office/officeart/2005/8/layout/process1"/>
    <dgm:cxn modelId="{1D2C60BE-842B-49C1-8A17-3025C877CAA9}" type="presOf" srcId="{7E603041-5869-4254-84FF-329C0AAE83A0}" destId="{FD76A203-82DE-4C82-8BDF-D13F8CFEB760}" srcOrd="0" destOrd="0" presId="urn:microsoft.com/office/officeart/2005/8/layout/process1"/>
    <dgm:cxn modelId="{D7EDF054-C574-4586-97F0-A5D777446131}" type="presOf" srcId="{02597036-876F-478C-B032-0B48F39611A2}" destId="{419A4DC4-7DF9-4846-91BE-B72E87265957}" srcOrd="1" destOrd="0" presId="urn:microsoft.com/office/officeart/2005/8/layout/process1"/>
    <dgm:cxn modelId="{599890BA-170B-41B3-8E4D-CAF24EB06888}" type="presParOf" srcId="{F4B544EB-0840-4475-8BCA-909E0561EF9B}" destId="{DC5C31E3-4C49-4AB2-A3F9-5884A0CA235B}" srcOrd="0" destOrd="0" presId="urn:microsoft.com/office/officeart/2005/8/layout/process1"/>
    <dgm:cxn modelId="{E87D5E13-3F74-4E43-84C0-3639F53CF559}" type="presParOf" srcId="{F4B544EB-0840-4475-8BCA-909E0561EF9B}" destId="{3A9BF114-34B7-4DD0-9E74-D01B75CE405B}" srcOrd="1" destOrd="0" presId="urn:microsoft.com/office/officeart/2005/8/layout/process1"/>
    <dgm:cxn modelId="{3E52CD6F-0499-447C-8B31-B21177D7A5C9}" type="presParOf" srcId="{3A9BF114-34B7-4DD0-9E74-D01B75CE405B}" destId="{ADBADEF3-9E84-41E8-AF1F-DBB050A6F138}" srcOrd="0" destOrd="0" presId="urn:microsoft.com/office/officeart/2005/8/layout/process1"/>
    <dgm:cxn modelId="{522599C5-A988-42FC-BA92-AF2198DF79D6}" type="presParOf" srcId="{F4B544EB-0840-4475-8BCA-909E0561EF9B}" destId="{A5E98083-FA1D-4720-9429-2BE767FEA835}" srcOrd="2" destOrd="0" presId="urn:microsoft.com/office/officeart/2005/8/layout/process1"/>
    <dgm:cxn modelId="{FC53C221-9188-4211-A768-06A083B500A3}" type="presParOf" srcId="{F4B544EB-0840-4475-8BCA-909E0561EF9B}" destId="{F145F638-4C40-4F9D-9FFF-595B1979D43F}" srcOrd="3" destOrd="0" presId="urn:microsoft.com/office/officeart/2005/8/layout/process1"/>
    <dgm:cxn modelId="{3612859D-ACE6-4E52-A3C7-4690A9419751}" type="presParOf" srcId="{F145F638-4C40-4F9D-9FFF-595B1979D43F}" destId="{64FEEB61-E0CE-40D2-B459-C1ECBB0B3CA3}" srcOrd="0" destOrd="0" presId="urn:microsoft.com/office/officeart/2005/8/layout/process1"/>
    <dgm:cxn modelId="{6AA6F58A-03B6-491F-A0FD-199567A65D4A}" type="presParOf" srcId="{F4B544EB-0840-4475-8BCA-909E0561EF9B}" destId="{D2574BD5-8667-4227-B0A3-C7438DD36E8E}" srcOrd="4" destOrd="0" presId="urn:microsoft.com/office/officeart/2005/8/layout/process1"/>
    <dgm:cxn modelId="{9572D91C-62BC-433F-A761-F4E727DA9BFC}" type="presParOf" srcId="{F4B544EB-0840-4475-8BCA-909E0561EF9B}" destId="{BD781999-A48A-43FB-887A-731AD9A48C26}" srcOrd="5" destOrd="0" presId="urn:microsoft.com/office/officeart/2005/8/layout/process1"/>
    <dgm:cxn modelId="{9F50DE66-2B8B-48BB-8DEC-40FA162ED2AB}" type="presParOf" srcId="{BD781999-A48A-43FB-887A-731AD9A48C26}" destId="{419A4DC4-7DF9-4846-91BE-B72E87265957}" srcOrd="0" destOrd="0" presId="urn:microsoft.com/office/officeart/2005/8/layout/process1"/>
    <dgm:cxn modelId="{B2A063A4-70B7-4081-BC4E-021C473D6D86}" type="presParOf" srcId="{F4B544EB-0840-4475-8BCA-909E0561EF9B}" destId="{FD76A203-82DE-4C82-8BDF-D13F8CFEB760}" srcOrd="6" destOrd="0" presId="urn:microsoft.com/office/officeart/2005/8/layout/process1"/>
    <dgm:cxn modelId="{BF764DF1-9889-4889-A846-5CE673B3464E}" type="presParOf" srcId="{F4B544EB-0840-4475-8BCA-909E0561EF9B}" destId="{F3E10097-3131-4304-AF36-45D0EE27FCD4}" srcOrd="7" destOrd="0" presId="urn:microsoft.com/office/officeart/2005/8/layout/process1"/>
    <dgm:cxn modelId="{47047E59-69C6-4506-8B25-50D9E97AAB01}" type="presParOf" srcId="{F3E10097-3131-4304-AF36-45D0EE27FCD4}" destId="{F119959A-D922-46F0-A87F-A0970BA5F4F7}" srcOrd="0" destOrd="0" presId="urn:microsoft.com/office/officeart/2005/8/layout/process1"/>
    <dgm:cxn modelId="{C4AF6863-819C-4D26-9F50-769B81DA1AEA}" type="presParOf" srcId="{F4B544EB-0840-4475-8BCA-909E0561EF9B}" destId="{29DB73DB-5137-45E9-88AF-0321EDF69D9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31E3-4C49-4AB2-A3F9-5884A0CA235B}">
      <dsp:nvSpPr>
        <dsp:cNvPr id="0" name=""/>
        <dsp:cNvSpPr/>
      </dsp:nvSpPr>
      <dsp:spPr>
        <a:xfrm>
          <a:off x="3945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부실측정</a:t>
          </a:r>
          <a:endParaRPr lang="ko-KR" altLang="en-US" sz="1600" kern="1200" dirty="0"/>
        </a:p>
      </dsp:txBody>
      <dsp:txXfrm>
        <a:off x="27701" y="338297"/>
        <a:ext cx="1136465" cy="763564"/>
      </dsp:txXfrm>
    </dsp:sp>
    <dsp:sp modelId="{3A9BF114-34B7-4DD0-9E74-D01B75CE405B}">
      <dsp:nvSpPr>
        <dsp:cNvPr id="0" name=""/>
        <dsp:cNvSpPr/>
      </dsp:nvSpPr>
      <dsp:spPr>
        <a:xfrm>
          <a:off x="1306320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306320" y="631991"/>
        <a:ext cx="175702" cy="176176"/>
      </dsp:txXfrm>
    </dsp:sp>
    <dsp:sp modelId="{A5E98083-FA1D-4720-9429-2BE767FEA835}">
      <dsp:nvSpPr>
        <dsp:cNvPr id="0" name=""/>
        <dsp:cNvSpPr/>
      </dsp:nvSpPr>
      <dsp:spPr>
        <a:xfrm>
          <a:off x="1661514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벌점부과 사전통보</a:t>
          </a:r>
          <a:endParaRPr lang="ko-KR" altLang="en-US" sz="1600" kern="1200" dirty="0"/>
        </a:p>
      </dsp:txBody>
      <dsp:txXfrm>
        <a:off x="1685270" y="338297"/>
        <a:ext cx="1136465" cy="763564"/>
      </dsp:txXfrm>
    </dsp:sp>
    <dsp:sp modelId="{F145F638-4C40-4F9D-9FFF-595B1979D43F}">
      <dsp:nvSpPr>
        <dsp:cNvPr id="0" name=""/>
        <dsp:cNvSpPr/>
      </dsp:nvSpPr>
      <dsp:spPr>
        <a:xfrm>
          <a:off x="2963889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2963889" y="631991"/>
        <a:ext cx="175702" cy="176176"/>
      </dsp:txXfrm>
    </dsp:sp>
    <dsp:sp modelId="{D2574BD5-8667-4227-B0A3-C7438DD36E8E}">
      <dsp:nvSpPr>
        <dsp:cNvPr id="0" name=""/>
        <dsp:cNvSpPr/>
      </dsp:nvSpPr>
      <dsp:spPr>
        <a:xfrm>
          <a:off x="3319083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이의신청 및 심의</a:t>
          </a:r>
          <a:endParaRPr lang="ko-KR" altLang="en-US" sz="1600" kern="1200" dirty="0"/>
        </a:p>
      </dsp:txBody>
      <dsp:txXfrm>
        <a:off x="3342839" y="338297"/>
        <a:ext cx="1136465" cy="763564"/>
      </dsp:txXfrm>
    </dsp:sp>
    <dsp:sp modelId="{BD781999-A48A-43FB-887A-731AD9A48C26}">
      <dsp:nvSpPr>
        <dsp:cNvPr id="0" name=""/>
        <dsp:cNvSpPr/>
      </dsp:nvSpPr>
      <dsp:spPr>
        <a:xfrm>
          <a:off x="4621458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4621458" y="631991"/>
        <a:ext cx="175702" cy="176176"/>
      </dsp:txXfrm>
    </dsp:sp>
    <dsp:sp modelId="{FD76A203-82DE-4C82-8BDF-D13F8CFEB760}">
      <dsp:nvSpPr>
        <dsp:cNvPr id="0" name=""/>
        <dsp:cNvSpPr/>
      </dsp:nvSpPr>
      <dsp:spPr>
        <a:xfrm>
          <a:off x="4976651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최종통보</a:t>
          </a:r>
          <a:endParaRPr lang="ko-KR" altLang="en-US" sz="1600" kern="1200" dirty="0"/>
        </a:p>
      </dsp:txBody>
      <dsp:txXfrm>
        <a:off x="5000407" y="338297"/>
        <a:ext cx="1136465" cy="763564"/>
      </dsp:txXfrm>
    </dsp:sp>
    <dsp:sp modelId="{F3E10097-3131-4304-AF36-45D0EE27FCD4}">
      <dsp:nvSpPr>
        <dsp:cNvPr id="0" name=""/>
        <dsp:cNvSpPr/>
      </dsp:nvSpPr>
      <dsp:spPr>
        <a:xfrm>
          <a:off x="6279027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6279027" y="631991"/>
        <a:ext cx="175702" cy="176176"/>
      </dsp:txXfrm>
    </dsp:sp>
    <dsp:sp modelId="{29DB73DB-5137-45E9-88AF-0321EDF69D98}">
      <dsp:nvSpPr>
        <dsp:cNvPr id="0" name=""/>
        <dsp:cNvSpPr/>
      </dsp:nvSpPr>
      <dsp:spPr>
        <a:xfrm>
          <a:off x="6634220" y="314541"/>
          <a:ext cx="1332791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불이익 적용 벌점산정</a:t>
          </a:r>
          <a:endParaRPr lang="ko-KR" altLang="en-US" sz="1600" kern="1200" dirty="0"/>
        </a:p>
      </dsp:txBody>
      <dsp:txXfrm>
        <a:off x="6657976" y="338297"/>
        <a:ext cx="1285279" cy="763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31E3-4C49-4AB2-A3F9-5884A0CA235B}">
      <dsp:nvSpPr>
        <dsp:cNvPr id="0" name=""/>
        <dsp:cNvSpPr/>
      </dsp:nvSpPr>
      <dsp:spPr>
        <a:xfrm>
          <a:off x="3945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부실측정</a:t>
          </a:r>
          <a:endParaRPr lang="ko-KR" altLang="en-US" sz="1600" kern="1200" dirty="0"/>
        </a:p>
      </dsp:txBody>
      <dsp:txXfrm>
        <a:off x="27701" y="338297"/>
        <a:ext cx="1136465" cy="763564"/>
      </dsp:txXfrm>
    </dsp:sp>
    <dsp:sp modelId="{3A9BF114-34B7-4DD0-9E74-D01B75CE405B}">
      <dsp:nvSpPr>
        <dsp:cNvPr id="0" name=""/>
        <dsp:cNvSpPr/>
      </dsp:nvSpPr>
      <dsp:spPr>
        <a:xfrm>
          <a:off x="1306320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306320" y="631991"/>
        <a:ext cx="175702" cy="176176"/>
      </dsp:txXfrm>
    </dsp:sp>
    <dsp:sp modelId="{A5E98083-FA1D-4720-9429-2BE767FEA835}">
      <dsp:nvSpPr>
        <dsp:cNvPr id="0" name=""/>
        <dsp:cNvSpPr/>
      </dsp:nvSpPr>
      <dsp:spPr>
        <a:xfrm>
          <a:off x="1661514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벌점부과 사전통보</a:t>
          </a:r>
          <a:endParaRPr lang="ko-KR" altLang="en-US" sz="1600" kern="1200" dirty="0"/>
        </a:p>
      </dsp:txBody>
      <dsp:txXfrm>
        <a:off x="1685270" y="338297"/>
        <a:ext cx="1136465" cy="763564"/>
      </dsp:txXfrm>
    </dsp:sp>
    <dsp:sp modelId="{F145F638-4C40-4F9D-9FFF-595B1979D43F}">
      <dsp:nvSpPr>
        <dsp:cNvPr id="0" name=""/>
        <dsp:cNvSpPr/>
      </dsp:nvSpPr>
      <dsp:spPr>
        <a:xfrm>
          <a:off x="2963889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2963889" y="631991"/>
        <a:ext cx="175702" cy="176176"/>
      </dsp:txXfrm>
    </dsp:sp>
    <dsp:sp modelId="{D2574BD5-8667-4227-B0A3-C7438DD36E8E}">
      <dsp:nvSpPr>
        <dsp:cNvPr id="0" name=""/>
        <dsp:cNvSpPr/>
      </dsp:nvSpPr>
      <dsp:spPr>
        <a:xfrm>
          <a:off x="3319083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이의신청 및 심의</a:t>
          </a:r>
          <a:endParaRPr lang="ko-KR" altLang="en-US" sz="1600" kern="1200" dirty="0"/>
        </a:p>
      </dsp:txBody>
      <dsp:txXfrm>
        <a:off x="3342839" y="338297"/>
        <a:ext cx="1136465" cy="763564"/>
      </dsp:txXfrm>
    </dsp:sp>
    <dsp:sp modelId="{BD781999-A48A-43FB-887A-731AD9A48C26}">
      <dsp:nvSpPr>
        <dsp:cNvPr id="0" name=""/>
        <dsp:cNvSpPr/>
      </dsp:nvSpPr>
      <dsp:spPr>
        <a:xfrm>
          <a:off x="4621458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4621458" y="631991"/>
        <a:ext cx="175702" cy="176176"/>
      </dsp:txXfrm>
    </dsp:sp>
    <dsp:sp modelId="{FD76A203-82DE-4C82-8BDF-D13F8CFEB760}">
      <dsp:nvSpPr>
        <dsp:cNvPr id="0" name=""/>
        <dsp:cNvSpPr/>
      </dsp:nvSpPr>
      <dsp:spPr>
        <a:xfrm>
          <a:off x="4976651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최종통보</a:t>
          </a:r>
          <a:endParaRPr lang="ko-KR" altLang="en-US" sz="1600" kern="1200" dirty="0"/>
        </a:p>
      </dsp:txBody>
      <dsp:txXfrm>
        <a:off x="5000407" y="338297"/>
        <a:ext cx="1136465" cy="763564"/>
      </dsp:txXfrm>
    </dsp:sp>
    <dsp:sp modelId="{F3E10097-3131-4304-AF36-45D0EE27FCD4}">
      <dsp:nvSpPr>
        <dsp:cNvPr id="0" name=""/>
        <dsp:cNvSpPr/>
      </dsp:nvSpPr>
      <dsp:spPr>
        <a:xfrm>
          <a:off x="6279027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6279027" y="631991"/>
        <a:ext cx="175702" cy="176176"/>
      </dsp:txXfrm>
    </dsp:sp>
    <dsp:sp modelId="{29DB73DB-5137-45E9-88AF-0321EDF69D98}">
      <dsp:nvSpPr>
        <dsp:cNvPr id="0" name=""/>
        <dsp:cNvSpPr/>
      </dsp:nvSpPr>
      <dsp:spPr>
        <a:xfrm>
          <a:off x="6634220" y="314541"/>
          <a:ext cx="1332791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불이익 적용 벌점산정</a:t>
          </a:r>
          <a:endParaRPr lang="ko-KR" altLang="en-US" sz="1600" kern="1200" dirty="0"/>
        </a:p>
      </dsp:txBody>
      <dsp:txXfrm>
        <a:off x="6657976" y="338297"/>
        <a:ext cx="1285279" cy="7635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31E3-4C49-4AB2-A3F9-5884A0CA235B}">
      <dsp:nvSpPr>
        <dsp:cNvPr id="0" name=""/>
        <dsp:cNvSpPr/>
      </dsp:nvSpPr>
      <dsp:spPr>
        <a:xfrm>
          <a:off x="3945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부실측정</a:t>
          </a:r>
          <a:endParaRPr lang="ko-KR" altLang="en-US" sz="1600" kern="1200" dirty="0"/>
        </a:p>
      </dsp:txBody>
      <dsp:txXfrm>
        <a:off x="27701" y="338297"/>
        <a:ext cx="1136465" cy="763564"/>
      </dsp:txXfrm>
    </dsp:sp>
    <dsp:sp modelId="{3A9BF114-34B7-4DD0-9E74-D01B75CE405B}">
      <dsp:nvSpPr>
        <dsp:cNvPr id="0" name=""/>
        <dsp:cNvSpPr/>
      </dsp:nvSpPr>
      <dsp:spPr>
        <a:xfrm>
          <a:off x="1306320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306320" y="631991"/>
        <a:ext cx="175702" cy="176176"/>
      </dsp:txXfrm>
    </dsp:sp>
    <dsp:sp modelId="{A5E98083-FA1D-4720-9429-2BE767FEA835}">
      <dsp:nvSpPr>
        <dsp:cNvPr id="0" name=""/>
        <dsp:cNvSpPr/>
      </dsp:nvSpPr>
      <dsp:spPr>
        <a:xfrm>
          <a:off x="1661514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벌점부과 사전통보</a:t>
          </a:r>
          <a:endParaRPr lang="ko-KR" altLang="en-US" sz="1600" kern="1200" dirty="0"/>
        </a:p>
      </dsp:txBody>
      <dsp:txXfrm>
        <a:off x="1685270" y="338297"/>
        <a:ext cx="1136465" cy="763564"/>
      </dsp:txXfrm>
    </dsp:sp>
    <dsp:sp modelId="{F145F638-4C40-4F9D-9FFF-595B1979D43F}">
      <dsp:nvSpPr>
        <dsp:cNvPr id="0" name=""/>
        <dsp:cNvSpPr/>
      </dsp:nvSpPr>
      <dsp:spPr>
        <a:xfrm>
          <a:off x="2963889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2963889" y="631991"/>
        <a:ext cx="175702" cy="176176"/>
      </dsp:txXfrm>
    </dsp:sp>
    <dsp:sp modelId="{D2574BD5-8667-4227-B0A3-C7438DD36E8E}">
      <dsp:nvSpPr>
        <dsp:cNvPr id="0" name=""/>
        <dsp:cNvSpPr/>
      </dsp:nvSpPr>
      <dsp:spPr>
        <a:xfrm>
          <a:off x="3319083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이의신청 및 심의</a:t>
          </a:r>
          <a:endParaRPr lang="ko-KR" altLang="en-US" sz="1600" kern="1200" dirty="0"/>
        </a:p>
      </dsp:txBody>
      <dsp:txXfrm>
        <a:off x="3342839" y="338297"/>
        <a:ext cx="1136465" cy="763564"/>
      </dsp:txXfrm>
    </dsp:sp>
    <dsp:sp modelId="{BD781999-A48A-43FB-887A-731AD9A48C26}">
      <dsp:nvSpPr>
        <dsp:cNvPr id="0" name=""/>
        <dsp:cNvSpPr/>
      </dsp:nvSpPr>
      <dsp:spPr>
        <a:xfrm>
          <a:off x="4621458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4621458" y="631991"/>
        <a:ext cx="175702" cy="176176"/>
      </dsp:txXfrm>
    </dsp:sp>
    <dsp:sp modelId="{FD76A203-82DE-4C82-8BDF-D13F8CFEB760}">
      <dsp:nvSpPr>
        <dsp:cNvPr id="0" name=""/>
        <dsp:cNvSpPr/>
      </dsp:nvSpPr>
      <dsp:spPr>
        <a:xfrm>
          <a:off x="4976651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최종통보</a:t>
          </a:r>
          <a:endParaRPr lang="ko-KR" altLang="en-US" sz="1600" kern="1200" dirty="0"/>
        </a:p>
      </dsp:txBody>
      <dsp:txXfrm>
        <a:off x="5000407" y="338297"/>
        <a:ext cx="1136465" cy="763564"/>
      </dsp:txXfrm>
    </dsp:sp>
    <dsp:sp modelId="{F3E10097-3131-4304-AF36-45D0EE27FCD4}">
      <dsp:nvSpPr>
        <dsp:cNvPr id="0" name=""/>
        <dsp:cNvSpPr/>
      </dsp:nvSpPr>
      <dsp:spPr>
        <a:xfrm>
          <a:off x="6279027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6279027" y="631991"/>
        <a:ext cx="175702" cy="176176"/>
      </dsp:txXfrm>
    </dsp:sp>
    <dsp:sp modelId="{29DB73DB-5137-45E9-88AF-0321EDF69D98}">
      <dsp:nvSpPr>
        <dsp:cNvPr id="0" name=""/>
        <dsp:cNvSpPr/>
      </dsp:nvSpPr>
      <dsp:spPr>
        <a:xfrm>
          <a:off x="6634220" y="314541"/>
          <a:ext cx="1332791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불이익 적용 벌점산정</a:t>
          </a:r>
          <a:endParaRPr lang="ko-KR" altLang="en-US" sz="1600" kern="1200" dirty="0"/>
        </a:p>
      </dsp:txBody>
      <dsp:txXfrm>
        <a:off x="6657976" y="338297"/>
        <a:ext cx="1285279" cy="7635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C31E3-4C49-4AB2-A3F9-5884A0CA235B}">
      <dsp:nvSpPr>
        <dsp:cNvPr id="0" name=""/>
        <dsp:cNvSpPr/>
      </dsp:nvSpPr>
      <dsp:spPr>
        <a:xfrm>
          <a:off x="3945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부실측정</a:t>
          </a:r>
          <a:endParaRPr lang="ko-KR" altLang="en-US" sz="1600" kern="1200" dirty="0"/>
        </a:p>
      </dsp:txBody>
      <dsp:txXfrm>
        <a:off x="27701" y="338297"/>
        <a:ext cx="1136465" cy="763564"/>
      </dsp:txXfrm>
    </dsp:sp>
    <dsp:sp modelId="{3A9BF114-34B7-4DD0-9E74-D01B75CE405B}">
      <dsp:nvSpPr>
        <dsp:cNvPr id="0" name=""/>
        <dsp:cNvSpPr/>
      </dsp:nvSpPr>
      <dsp:spPr>
        <a:xfrm>
          <a:off x="1306320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306320" y="631991"/>
        <a:ext cx="175702" cy="176176"/>
      </dsp:txXfrm>
    </dsp:sp>
    <dsp:sp modelId="{A5E98083-FA1D-4720-9429-2BE767FEA835}">
      <dsp:nvSpPr>
        <dsp:cNvPr id="0" name=""/>
        <dsp:cNvSpPr/>
      </dsp:nvSpPr>
      <dsp:spPr>
        <a:xfrm>
          <a:off x="1661514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벌점부과 사전통보</a:t>
          </a:r>
          <a:endParaRPr lang="ko-KR" altLang="en-US" sz="1600" kern="1200" dirty="0"/>
        </a:p>
      </dsp:txBody>
      <dsp:txXfrm>
        <a:off x="1685270" y="338297"/>
        <a:ext cx="1136465" cy="763564"/>
      </dsp:txXfrm>
    </dsp:sp>
    <dsp:sp modelId="{F145F638-4C40-4F9D-9FFF-595B1979D43F}">
      <dsp:nvSpPr>
        <dsp:cNvPr id="0" name=""/>
        <dsp:cNvSpPr/>
      </dsp:nvSpPr>
      <dsp:spPr>
        <a:xfrm>
          <a:off x="2963889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2963889" y="631991"/>
        <a:ext cx="175702" cy="176176"/>
      </dsp:txXfrm>
    </dsp:sp>
    <dsp:sp modelId="{D2574BD5-8667-4227-B0A3-C7438DD36E8E}">
      <dsp:nvSpPr>
        <dsp:cNvPr id="0" name=""/>
        <dsp:cNvSpPr/>
      </dsp:nvSpPr>
      <dsp:spPr>
        <a:xfrm>
          <a:off x="3319083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이의신청 및 심의</a:t>
          </a:r>
          <a:endParaRPr lang="ko-KR" altLang="en-US" sz="1600" kern="1200" dirty="0"/>
        </a:p>
      </dsp:txBody>
      <dsp:txXfrm>
        <a:off x="3342839" y="338297"/>
        <a:ext cx="1136465" cy="763564"/>
      </dsp:txXfrm>
    </dsp:sp>
    <dsp:sp modelId="{BD781999-A48A-43FB-887A-731AD9A48C26}">
      <dsp:nvSpPr>
        <dsp:cNvPr id="0" name=""/>
        <dsp:cNvSpPr/>
      </dsp:nvSpPr>
      <dsp:spPr>
        <a:xfrm>
          <a:off x="4621458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4621458" y="631991"/>
        <a:ext cx="175702" cy="176176"/>
      </dsp:txXfrm>
    </dsp:sp>
    <dsp:sp modelId="{FD76A203-82DE-4C82-8BDF-D13F8CFEB760}">
      <dsp:nvSpPr>
        <dsp:cNvPr id="0" name=""/>
        <dsp:cNvSpPr/>
      </dsp:nvSpPr>
      <dsp:spPr>
        <a:xfrm>
          <a:off x="4976651" y="314541"/>
          <a:ext cx="1183977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최종통보</a:t>
          </a:r>
          <a:endParaRPr lang="ko-KR" altLang="en-US" sz="1600" kern="1200" dirty="0"/>
        </a:p>
      </dsp:txBody>
      <dsp:txXfrm>
        <a:off x="5000407" y="338297"/>
        <a:ext cx="1136465" cy="763564"/>
      </dsp:txXfrm>
    </dsp:sp>
    <dsp:sp modelId="{F3E10097-3131-4304-AF36-45D0EE27FCD4}">
      <dsp:nvSpPr>
        <dsp:cNvPr id="0" name=""/>
        <dsp:cNvSpPr/>
      </dsp:nvSpPr>
      <dsp:spPr>
        <a:xfrm>
          <a:off x="6279027" y="573266"/>
          <a:ext cx="251003" cy="29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6279027" y="631991"/>
        <a:ext cx="175702" cy="176176"/>
      </dsp:txXfrm>
    </dsp:sp>
    <dsp:sp modelId="{29DB73DB-5137-45E9-88AF-0321EDF69D98}">
      <dsp:nvSpPr>
        <dsp:cNvPr id="0" name=""/>
        <dsp:cNvSpPr/>
      </dsp:nvSpPr>
      <dsp:spPr>
        <a:xfrm>
          <a:off x="6634220" y="314541"/>
          <a:ext cx="1332791" cy="811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불이익 적용 벌점산정</a:t>
          </a:r>
          <a:endParaRPr lang="ko-KR" altLang="en-US" sz="1600" kern="1200" dirty="0"/>
        </a:p>
      </dsp:txBody>
      <dsp:txXfrm>
        <a:off x="6657976" y="338297"/>
        <a:ext cx="1285279" cy="763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04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39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94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20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09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97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36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94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4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111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482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82E5B-341D-4F33-A59B-ED1EE69E54B2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7B53-AB0C-4CDC-865F-FCD76CC59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313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69832" y="3820323"/>
            <a:ext cx="7632340" cy="144016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7564" y="1484784"/>
            <a:ext cx="7848872" cy="2406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벌점제도 개선</a:t>
            </a:r>
            <a:r>
              <a:rPr lang="en-US" altLang="ko-KR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en-US" altLang="ko-KR" sz="3600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『</a:t>
            </a:r>
            <a:r>
              <a:rPr lang="ko-KR" altLang="en-US" sz="3600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건설기술진흥법 시행령</a:t>
            </a:r>
            <a:r>
              <a:rPr lang="en-US" altLang="ko-KR" sz="3600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』</a:t>
            </a:r>
            <a:r>
              <a:rPr lang="ko-KR" altLang="en-US" sz="3600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일부개정</a:t>
            </a:r>
            <a:endParaRPr lang="ko-KR" altLang="en-US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788024" y="4581128"/>
            <a:ext cx="3442115" cy="1224136"/>
          </a:xfrm>
        </p:spPr>
        <p:txBody>
          <a:bodyPr>
            <a:no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</a:rPr>
              <a:t>국토교통부 </a:t>
            </a:r>
            <a:endParaRPr lang="en-US" altLang="ko-KR" sz="2800" b="1" dirty="0" smtClean="0">
              <a:solidFill>
                <a:srgbClr val="003764"/>
              </a:solidFill>
            </a:endParaRPr>
          </a:p>
          <a:p>
            <a:r>
              <a:rPr lang="ko-KR" altLang="en-US" sz="2800" b="1" dirty="0" smtClean="0">
                <a:solidFill>
                  <a:srgbClr val="003764"/>
                </a:solidFill>
              </a:rPr>
              <a:t>건설안전과</a:t>
            </a:r>
            <a:endParaRPr lang="en-US" altLang="ko-KR" sz="2800" b="1" dirty="0" smtClean="0">
              <a:solidFill>
                <a:srgbClr val="003764"/>
              </a:solidFill>
            </a:endParaRPr>
          </a:p>
        </p:txBody>
      </p:sp>
      <p:pic>
        <p:nvPicPr>
          <p:cNvPr id="1025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9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대각선 방향의 모서리가 둥근 사각형 6"/>
          <p:cNvSpPr/>
          <p:nvPr/>
        </p:nvSpPr>
        <p:spPr>
          <a:xfrm>
            <a:off x="323528" y="1484784"/>
            <a:ext cx="8381076" cy="1656184"/>
          </a:xfrm>
          <a:prstGeom prst="round2DiagRect">
            <a:avLst>
              <a:gd name="adj1" fmla="val 5831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06657" y="1556792"/>
            <a:ext cx="8136904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2060"/>
                </a:solidFill>
              </a:rPr>
              <a:t>&lt;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벌점부과 절차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&gt;</a:t>
            </a:r>
            <a:endParaRPr lang="en-US" altLang="ko-KR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372731698"/>
              </p:ext>
            </p:extLst>
          </p:nvPr>
        </p:nvGraphicFramePr>
        <p:xfrm>
          <a:off x="611560" y="1844824"/>
          <a:ext cx="797095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대각선 방향의 모서리가 둥근 사각형 13"/>
          <p:cNvSpPr/>
          <p:nvPr/>
        </p:nvSpPr>
        <p:spPr>
          <a:xfrm>
            <a:off x="323528" y="3429000"/>
            <a:ext cx="8381076" cy="2808312"/>
          </a:xfrm>
          <a:prstGeom prst="round2DiagRect">
            <a:avLst>
              <a:gd name="adj1" fmla="val 5747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줄무늬가 있는 오른쪽 화살표 16"/>
          <p:cNvSpPr/>
          <p:nvPr/>
        </p:nvSpPr>
        <p:spPr>
          <a:xfrm rot="5400000">
            <a:off x="2632193" y="2984940"/>
            <a:ext cx="459234" cy="425502"/>
          </a:xfrm>
          <a:prstGeom prst="stripedRightArrow">
            <a:avLst/>
          </a:prstGeom>
          <a:solidFill>
            <a:srgbClr val="FFC000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445614" y="3510533"/>
            <a:ext cx="8136904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벌점부과 기한 신설</a:t>
            </a:r>
            <a:r>
              <a:rPr lang="en-US" altLang="ko-KR" b="1" dirty="0" smtClean="0">
                <a:solidFill>
                  <a:srgbClr val="003764"/>
                </a:solidFill>
              </a:rPr>
              <a:t>(</a:t>
            </a:r>
            <a:r>
              <a:rPr lang="ko-KR" altLang="en-US" b="1" dirty="0" smtClean="0">
                <a:solidFill>
                  <a:srgbClr val="003764"/>
                </a:solidFill>
              </a:rPr>
              <a:t>별표</a:t>
            </a:r>
            <a:r>
              <a:rPr lang="en-US" altLang="ko-KR" b="1" dirty="0">
                <a:solidFill>
                  <a:srgbClr val="003764"/>
                </a:solidFill>
              </a:rPr>
              <a:t>8 </a:t>
            </a:r>
            <a:r>
              <a:rPr lang="ko-KR" altLang="en-US" b="1" dirty="0">
                <a:solidFill>
                  <a:srgbClr val="003764"/>
                </a:solidFill>
              </a:rPr>
              <a:t>제</a:t>
            </a:r>
            <a:r>
              <a:rPr lang="en-US" altLang="ko-KR" b="1" dirty="0">
                <a:solidFill>
                  <a:srgbClr val="003764"/>
                </a:solidFill>
              </a:rPr>
              <a:t>5</a:t>
            </a:r>
            <a:r>
              <a:rPr lang="ko-KR" altLang="en-US" b="1" dirty="0">
                <a:solidFill>
                  <a:srgbClr val="003764"/>
                </a:solidFill>
              </a:rPr>
              <a:t>호 가</a:t>
            </a:r>
            <a:r>
              <a:rPr lang="en-US" altLang="ko-KR" b="1" dirty="0">
                <a:solidFill>
                  <a:srgbClr val="003764"/>
                </a:solidFill>
              </a:rPr>
              <a:t>~</a:t>
            </a:r>
            <a:r>
              <a:rPr lang="ko-KR" altLang="en-US" b="1" dirty="0" err="1">
                <a:solidFill>
                  <a:srgbClr val="003764"/>
                </a:solidFill>
              </a:rPr>
              <a:t>다목</a:t>
            </a:r>
            <a:r>
              <a:rPr lang="en-US" altLang="ko-KR" b="1" dirty="0">
                <a:solidFill>
                  <a:srgbClr val="003764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500" b="1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dirty="0" err="1" smtClean="0">
                <a:solidFill>
                  <a:srgbClr val="003764"/>
                </a:solidFill>
              </a:rPr>
              <a:t>ㅇ</a:t>
            </a:r>
            <a:r>
              <a:rPr lang="ko-KR" altLang="en-US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벌점부과 가능 기간을 준공 후 하자담보책임기간까지로 정의</a:t>
            </a:r>
            <a:endParaRPr lang="ko-KR" altLang="en-US" b="1" spc="-150" dirty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대각선 방향의 모서리가 둥근 사각형 6"/>
          <p:cNvSpPr/>
          <p:nvPr/>
        </p:nvSpPr>
        <p:spPr>
          <a:xfrm>
            <a:off x="323528" y="1484784"/>
            <a:ext cx="8381076" cy="1656184"/>
          </a:xfrm>
          <a:prstGeom prst="round2DiagRect">
            <a:avLst>
              <a:gd name="adj1" fmla="val 5831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06657" y="1556792"/>
            <a:ext cx="8136904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2060"/>
                </a:solidFill>
              </a:rPr>
              <a:t>&lt;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벌점부과 절차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&gt;</a:t>
            </a:r>
            <a:endParaRPr lang="en-US" altLang="ko-KR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215900668"/>
              </p:ext>
            </p:extLst>
          </p:nvPr>
        </p:nvGraphicFramePr>
        <p:xfrm>
          <a:off x="611560" y="1844824"/>
          <a:ext cx="797095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대각선 방향의 모서리가 둥근 사각형 13"/>
          <p:cNvSpPr/>
          <p:nvPr/>
        </p:nvSpPr>
        <p:spPr>
          <a:xfrm>
            <a:off x="323528" y="3429000"/>
            <a:ext cx="8381076" cy="2808312"/>
          </a:xfrm>
          <a:prstGeom prst="round2DiagRect">
            <a:avLst>
              <a:gd name="adj1" fmla="val 5747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줄무늬가 있는 오른쪽 화살표 16"/>
          <p:cNvSpPr/>
          <p:nvPr/>
        </p:nvSpPr>
        <p:spPr>
          <a:xfrm rot="5400000">
            <a:off x="4295806" y="2959007"/>
            <a:ext cx="459234" cy="468052"/>
          </a:xfrm>
          <a:prstGeom prst="stripedRightArrow">
            <a:avLst/>
          </a:prstGeom>
          <a:solidFill>
            <a:srgbClr val="FFC000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445614" y="3510533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심의위원회 심의절차 신설</a:t>
            </a:r>
            <a:r>
              <a:rPr lang="en-US" altLang="ko-KR" b="1" dirty="0" smtClean="0">
                <a:solidFill>
                  <a:srgbClr val="003764"/>
                </a:solidFill>
              </a:rPr>
              <a:t>(</a:t>
            </a:r>
            <a:r>
              <a:rPr lang="ko-KR" altLang="en-US" b="1" dirty="0" smtClean="0">
                <a:solidFill>
                  <a:srgbClr val="003764"/>
                </a:solidFill>
              </a:rPr>
              <a:t>제</a:t>
            </a:r>
            <a:r>
              <a:rPr lang="en-US" altLang="ko-KR" b="1" dirty="0" smtClean="0">
                <a:solidFill>
                  <a:srgbClr val="003764"/>
                </a:solidFill>
              </a:rPr>
              <a:t>87</a:t>
            </a:r>
            <a:r>
              <a:rPr lang="ko-KR" altLang="en-US" b="1" dirty="0" smtClean="0">
                <a:solidFill>
                  <a:srgbClr val="003764"/>
                </a:solidFill>
              </a:rPr>
              <a:t>조의</a:t>
            </a:r>
            <a:r>
              <a:rPr lang="en-US" altLang="ko-KR" b="1" dirty="0" smtClean="0">
                <a:solidFill>
                  <a:srgbClr val="003764"/>
                </a:solidFill>
              </a:rPr>
              <a:t>2, </a:t>
            </a:r>
            <a:r>
              <a:rPr lang="ko-KR" altLang="en-US" b="1" dirty="0" smtClean="0">
                <a:solidFill>
                  <a:srgbClr val="003764"/>
                </a:solidFill>
              </a:rPr>
              <a:t>제</a:t>
            </a:r>
            <a:r>
              <a:rPr lang="en-US" altLang="ko-KR" b="1" dirty="0" smtClean="0">
                <a:solidFill>
                  <a:srgbClr val="003764"/>
                </a:solidFill>
              </a:rPr>
              <a:t>87</a:t>
            </a:r>
            <a:r>
              <a:rPr lang="ko-KR" altLang="en-US" b="1" dirty="0" smtClean="0">
                <a:solidFill>
                  <a:srgbClr val="003764"/>
                </a:solidFill>
              </a:rPr>
              <a:t>조의</a:t>
            </a:r>
            <a:r>
              <a:rPr lang="en-US" altLang="ko-KR" b="1" dirty="0" smtClean="0">
                <a:solidFill>
                  <a:srgbClr val="003764"/>
                </a:solidFill>
              </a:rPr>
              <a:t>3)</a:t>
            </a:r>
            <a:endParaRPr lang="en-US" altLang="ko-KR" sz="2800" b="1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dirty="0" err="1" smtClean="0">
                <a:solidFill>
                  <a:srgbClr val="003764"/>
                </a:solidFill>
              </a:rPr>
              <a:t>ㅇ</a:t>
            </a:r>
            <a:r>
              <a:rPr lang="ko-KR" altLang="en-US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위원장 외 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6</a:t>
            </a:r>
            <a:r>
              <a:rPr lang="ko-KR" altLang="en-US" b="1" spc="-150" dirty="0" err="1" smtClean="0">
                <a:solidFill>
                  <a:srgbClr val="003764"/>
                </a:solidFill>
              </a:rPr>
              <a:t>명이상의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 전원 외부위원으로 구성</a:t>
            </a:r>
            <a:endParaRPr lang="en-US" altLang="ko-KR" b="1" spc="-150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dirty="0" err="1" smtClean="0">
                <a:solidFill>
                  <a:srgbClr val="003764"/>
                </a:solidFill>
              </a:rPr>
              <a:t>ㅇ</a:t>
            </a:r>
            <a:r>
              <a:rPr lang="ko-KR" altLang="en-US" b="1" dirty="0" smtClean="0">
                <a:solidFill>
                  <a:srgbClr val="003764"/>
                </a:solidFill>
              </a:rPr>
              <a:t> 시행령에서 정한 사항 외에 위원회 구성〮운영에 필요한 사항은 별도 고시</a:t>
            </a:r>
            <a:endParaRPr lang="en-US" altLang="ko-KR" b="1" spc="-150" dirty="0" smtClean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대각선 방향의 모서리가 둥근 사각형 6"/>
          <p:cNvSpPr/>
          <p:nvPr/>
        </p:nvSpPr>
        <p:spPr>
          <a:xfrm>
            <a:off x="323528" y="1484784"/>
            <a:ext cx="8381076" cy="1656184"/>
          </a:xfrm>
          <a:prstGeom prst="round2DiagRect">
            <a:avLst>
              <a:gd name="adj1" fmla="val 5831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06657" y="1556792"/>
            <a:ext cx="8136904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2060"/>
                </a:solidFill>
              </a:rPr>
              <a:t>&lt;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벌점부과 절차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&gt;</a:t>
            </a:r>
            <a:endParaRPr lang="en-US" altLang="ko-KR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931028479"/>
              </p:ext>
            </p:extLst>
          </p:nvPr>
        </p:nvGraphicFramePr>
        <p:xfrm>
          <a:off x="611560" y="1844824"/>
          <a:ext cx="797095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대각선 방향의 모서리가 둥근 사각형 13"/>
          <p:cNvSpPr/>
          <p:nvPr/>
        </p:nvSpPr>
        <p:spPr>
          <a:xfrm>
            <a:off x="323528" y="3429000"/>
            <a:ext cx="8381076" cy="2808312"/>
          </a:xfrm>
          <a:prstGeom prst="round2DiagRect">
            <a:avLst>
              <a:gd name="adj1" fmla="val 5747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줄무늬가 있는 오른쪽 화살표 16"/>
          <p:cNvSpPr/>
          <p:nvPr/>
        </p:nvSpPr>
        <p:spPr>
          <a:xfrm rot="5400000">
            <a:off x="7672753" y="2959007"/>
            <a:ext cx="459234" cy="468052"/>
          </a:xfrm>
          <a:prstGeom prst="stripedRightArrow">
            <a:avLst/>
          </a:prstGeom>
          <a:solidFill>
            <a:srgbClr val="FFC000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445614" y="3510533"/>
            <a:ext cx="8136904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벌점산정 방법을 합산방식으로 정상화</a:t>
            </a:r>
            <a:endParaRPr lang="en-US" altLang="ko-KR" sz="2800" b="1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dirty="0" err="1" smtClean="0">
                <a:solidFill>
                  <a:srgbClr val="003764"/>
                </a:solidFill>
              </a:rPr>
              <a:t>ㅇ</a:t>
            </a:r>
            <a:r>
              <a:rPr lang="ko-KR" altLang="en-US" b="1" dirty="0" smtClean="0">
                <a:solidFill>
                  <a:srgbClr val="003764"/>
                </a:solidFill>
              </a:rPr>
              <a:t> 법인의 소관 모든 현장에 대한 책임강화를 위해 합산방식으로 개선</a:t>
            </a:r>
            <a:endParaRPr lang="en-US" altLang="ko-KR" b="1" spc="-150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000" b="1" spc="-150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안전〮품질관리에 노력한 회사에 벌점 경감제도 도입</a:t>
            </a:r>
            <a:endParaRPr lang="en-US" altLang="ko-KR" sz="2800" b="1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>
                <a:solidFill>
                  <a:srgbClr val="003764"/>
                </a:solidFill>
              </a:rPr>
              <a:t> </a:t>
            </a:r>
            <a:r>
              <a:rPr lang="ko-KR" altLang="en-US" b="1" dirty="0" err="1">
                <a:solidFill>
                  <a:srgbClr val="003764"/>
                </a:solidFill>
              </a:rPr>
              <a:t>ㅇ</a:t>
            </a:r>
            <a:r>
              <a:rPr lang="ko-KR" altLang="en-US" b="1" dirty="0">
                <a:solidFill>
                  <a:srgbClr val="003764"/>
                </a:solidFill>
              </a:rPr>
              <a:t> </a:t>
            </a:r>
            <a:r>
              <a:rPr lang="ko-KR" altLang="en-US" b="1" dirty="0" err="1" smtClean="0">
                <a:solidFill>
                  <a:srgbClr val="003764"/>
                </a:solidFill>
              </a:rPr>
              <a:t>반기별</a:t>
            </a:r>
            <a:r>
              <a:rPr lang="ko-KR" altLang="en-US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사망사고가 없거나 현장관리가 우수한 법인의 벌점을 일부 경감</a:t>
            </a:r>
            <a:endParaRPr lang="ko-KR" altLang="en-US" b="1" spc="-150" dirty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1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132856"/>
            <a:ext cx="9144000" cy="2520280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899592" y="2792831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b="1" err="1" smtClean="0">
                <a:solidFill>
                  <a:schemeClr val="bg1"/>
                </a:solidFill>
              </a:rPr>
              <a:t>조문별</a:t>
            </a:r>
            <a:r>
              <a:rPr lang="ko-KR" altLang="en-US" sz="7200" b="1" dirty="0" smtClean="0">
                <a:solidFill>
                  <a:schemeClr val="bg1"/>
                </a:solidFill>
              </a:rPr>
              <a:t> 세부내용</a:t>
            </a:r>
            <a:endParaRPr lang="ko-KR" altLang="en-US" sz="7200" b="1" dirty="0">
              <a:solidFill>
                <a:schemeClr val="bg1"/>
              </a:solidFill>
            </a:endParaRPr>
          </a:p>
        </p:txBody>
      </p:sp>
      <p:pic>
        <p:nvPicPr>
          <p:cNvPr id="52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8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대각선 방향의 모서리가 둥근 사각형 11"/>
          <p:cNvSpPr/>
          <p:nvPr/>
        </p:nvSpPr>
        <p:spPr>
          <a:xfrm>
            <a:off x="971600" y="3002153"/>
            <a:ext cx="7733004" cy="3235159"/>
          </a:xfrm>
          <a:prstGeom prst="round2DiagRect">
            <a:avLst>
              <a:gd name="adj1" fmla="val 807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ㅇ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건설현장의 </a:t>
            </a:r>
            <a:r>
              <a:rPr lang="ko-KR" altLang="en-US" dirty="0" smtClean="0">
                <a:solidFill>
                  <a:schemeClr val="tx1"/>
                </a:solidFill>
              </a:rPr>
              <a:t>안전</a:t>
            </a:r>
            <a:r>
              <a:rPr lang="ko-KR" altLang="en-US" b="1" dirty="0">
                <a:solidFill>
                  <a:schemeClr val="tx1"/>
                </a:solidFill>
              </a:rPr>
              <a:t> 〮 </a:t>
            </a:r>
            <a:r>
              <a:rPr lang="ko-KR" altLang="en-US" dirty="0" smtClean="0">
                <a:solidFill>
                  <a:schemeClr val="tx1"/>
                </a:solidFill>
              </a:rPr>
              <a:t>품질에 집중하기 위해</a:t>
            </a:r>
            <a:r>
              <a:rPr lang="en-US" altLang="ko-KR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안전</a:t>
            </a:r>
            <a:r>
              <a:rPr lang="ko-KR" altLang="en-US" b="1" dirty="0">
                <a:solidFill>
                  <a:schemeClr val="tx1"/>
                </a:solidFill>
              </a:rPr>
              <a:t>〮품질</a:t>
            </a:r>
            <a:r>
              <a:rPr lang="ko-KR" altLang="en-US" dirty="0">
                <a:solidFill>
                  <a:schemeClr val="tx1"/>
                </a:solidFill>
              </a:rPr>
              <a:t>과 관련된 사항은 </a:t>
            </a:r>
            <a:r>
              <a:rPr lang="ko-KR" altLang="en-US" dirty="0" smtClean="0">
                <a:solidFill>
                  <a:schemeClr val="tx1"/>
                </a:solidFill>
              </a:rPr>
              <a:t> 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    </a:t>
            </a:r>
            <a:r>
              <a:rPr lang="ko-KR" altLang="en-US" b="1" dirty="0" smtClean="0">
                <a:solidFill>
                  <a:schemeClr val="tx1"/>
                </a:solidFill>
              </a:rPr>
              <a:t>강화</a:t>
            </a:r>
            <a:r>
              <a:rPr lang="ko-KR" altLang="en-US" dirty="0" smtClean="0">
                <a:solidFill>
                  <a:schemeClr val="tx1"/>
                </a:solidFill>
              </a:rPr>
              <a:t>하되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이 </a:t>
            </a:r>
            <a:r>
              <a:rPr lang="ko-KR" altLang="en-US" b="1" dirty="0">
                <a:solidFill>
                  <a:schemeClr val="tx1"/>
                </a:solidFill>
              </a:rPr>
              <a:t>외의 </a:t>
            </a:r>
            <a:r>
              <a:rPr lang="ko-KR" altLang="en-US" b="1" dirty="0" smtClean="0">
                <a:solidFill>
                  <a:schemeClr val="tx1"/>
                </a:solidFill>
              </a:rPr>
              <a:t>항목에 </a:t>
            </a:r>
            <a:r>
              <a:rPr lang="ko-KR" altLang="en-US" b="1" dirty="0">
                <a:solidFill>
                  <a:schemeClr val="tx1"/>
                </a:solidFill>
              </a:rPr>
              <a:t>대해서는 </a:t>
            </a:r>
            <a:r>
              <a:rPr lang="ko-KR" altLang="en-US" dirty="0">
                <a:solidFill>
                  <a:schemeClr val="tx1"/>
                </a:solidFill>
              </a:rPr>
              <a:t>삭제 또는 벌점을 </a:t>
            </a:r>
            <a:r>
              <a:rPr lang="ko-KR" altLang="en-US" dirty="0" smtClean="0">
                <a:solidFill>
                  <a:schemeClr val="tx1"/>
                </a:solidFill>
              </a:rPr>
              <a:t>하향조정</a:t>
            </a: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   </a:t>
            </a:r>
            <a:r>
              <a:rPr lang="en-US" altLang="ko-KR" b="1" dirty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건설공사의 민원 관련 벌점부과기준 삭제 및 공정부진 시 벌점 하향</a:t>
            </a: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   </a:t>
            </a:r>
            <a:r>
              <a:rPr lang="en-US" altLang="ko-KR" b="1" dirty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경미한 보수 및 경미한 설계변경은 벌점에서 제외</a:t>
            </a: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   </a:t>
            </a:r>
            <a:r>
              <a:rPr lang="en-US" altLang="ko-KR" b="1" dirty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설계의 경제성 검토 벌점 제외 및 타당성조사 등 벌점 하향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971600" y="1713479"/>
            <a:ext cx="773300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  객관적인 측정기준에 따라 벌점을 부과토록 측정기준 대폭 개선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en-US" altLang="ko-KR" sz="1400" dirty="0" smtClean="0">
                <a:solidFill>
                  <a:schemeClr val="tx1"/>
                </a:solidFill>
              </a:rPr>
              <a:t>          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별표</a:t>
            </a:r>
            <a:r>
              <a:rPr lang="en-US" altLang="ko-KR" sz="1400" dirty="0" smtClean="0">
                <a:solidFill>
                  <a:schemeClr val="tx1"/>
                </a:solidFill>
              </a:rPr>
              <a:t>8 </a:t>
            </a:r>
            <a:r>
              <a:rPr lang="ko-KR" altLang="en-US" sz="1400" dirty="0" smtClean="0">
                <a:solidFill>
                  <a:schemeClr val="tx1"/>
                </a:solidFill>
              </a:rPr>
              <a:t>제</a:t>
            </a:r>
            <a:r>
              <a:rPr lang="en-US" altLang="ko-KR" sz="1400" dirty="0" smtClean="0">
                <a:solidFill>
                  <a:schemeClr val="tx1"/>
                </a:solidFill>
              </a:rPr>
              <a:t>5</a:t>
            </a:r>
            <a:r>
              <a:rPr lang="ko-KR" altLang="en-US" sz="1400" dirty="0" smtClean="0">
                <a:solidFill>
                  <a:schemeClr val="tx1"/>
                </a:solidFill>
              </a:rPr>
              <a:t>호 가</a:t>
            </a:r>
            <a:r>
              <a:rPr lang="en-US" altLang="ko-KR" sz="1400" dirty="0" smtClean="0">
                <a:solidFill>
                  <a:schemeClr val="tx1"/>
                </a:solidFill>
              </a:rPr>
              <a:t>~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다목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323528" y="2763326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개정이</a:t>
            </a:r>
            <a:r>
              <a:rPr lang="ko-KR" altLang="en-US" sz="20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유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90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대각선 방향의 모서리가 둥근 사각형 11"/>
          <p:cNvSpPr/>
          <p:nvPr/>
        </p:nvSpPr>
        <p:spPr>
          <a:xfrm>
            <a:off x="971600" y="1710747"/>
            <a:ext cx="7733004" cy="4886605"/>
          </a:xfrm>
          <a:prstGeom prst="round2DiagRect">
            <a:avLst>
              <a:gd name="adj1" fmla="val 5396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ㅇ</a:t>
            </a:r>
            <a:r>
              <a:rPr lang="ko-KR" altLang="en-US" dirty="0" smtClean="0">
                <a:solidFill>
                  <a:schemeClr val="tx1"/>
                </a:solidFill>
              </a:rPr>
              <a:t> 점검자의 자의적인 판단에 따라 벌점 부과내용이 달라지지 않도록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    </a:t>
            </a:r>
            <a:r>
              <a:rPr lang="ko-KR" altLang="en-US" b="1" dirty="0" smtClean="0">
                <a:solidFill>
                  <a:schemeClr val="tx1"/>
                </a:solidFill>
              </a:rPr>
              <a:t>측정기준을 구체적으로 개선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   </a:t>
            </a:r>
            <a:r>
              <a:rPr lang="en-US" altLang="ko-KR" b="1" dirty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기존 </a:t>
            </a:r>
            <a:r>
              <a:rPr lang="en-US" altLang="ko-KR" dirty="0" smtClean="0">
                <a:solidFill>
                  <a:schemeClr val="tx1"/>
                </a:solidFill>
              </a:rPr>
              <a:t>1~3</a:t>
            </a:r>
            <a:r>
              <a:rPr lang="ko-KR" altLang="en-US" dirty="0" smtClean="0">
                <a:solidFill>
                  <a:schemeClr val="tx1"/>
                </a:solidFill>
              </a:rPr>
              <a:t>점을 선택하여 부과하던 것을 구조부의 중요도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부실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정도에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따라 </a:t>
            </a:r>
            <a:r>
              <a:rPr lang="ko-KR" altLang="en-US" b="1" dirty="0" smtClean="0">
                <a:solidFill>
                  <a:schemeClr val="tx1"/>
                </a:solidFill>
              </a:rPr>
              <a:t>점수를 단계적</a:t>
            </a:r>
            <a:r>
              <a:rPr lang="en-US" altLang="ko-KR" b="1" dirty="0" smtClean="0">
                <a:solidFill>
                  <a:schemeClr val="tx1"/>
                </a:solidFill>
              </a:rPr>
              <a:t>(1, 2, 3</a:t>
            </a:r>
            <a:r>
              <a:rPr lang="ko-KR" altLang="en-US" b="1" dirty="0" smtClean="0">
                <a:solidFill>
                  <a:schemeClr val="tx1"/>
                </a:solidFill>
              </a:rPr>
              <a:t>점</a:t>
            </a:r>
            <a:r>
              <a:rPr lang="en-US" altLang="ko-KR" b="1" dirty="0" smtClean="0">
                <a:solidFill>
                  <a:schemeClr val="tx1"/>
                </a:solidFill>
              </a:rPr>
              <a:t>)</a:t>
            </a:r>
            <a:r>
              <a:rPr lang="ko-KR" altLang="en-US" b="1" dirty="0" smtClean="0">
                <a:solidFill>
                  <a:schemeClr val="tx1"/>
                </a:solidFill>
              </a:rPr>
              <a:t>으로 구분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   </a:t>
            </a:r>
            <a:r>
              <a:rPr lang="en-US" altLang="ko-KR" b="1" dirty="0" smtClean="0">
                <a:solidFill>
                  <a:schemeClr val="tx1"/>
                </a:solidFill>
              </a:rPr>
              <a:t>- </a:t>
            </a:r>
            <a:r>
              <a:rPr lang="en-US" altLang="ko-KR" dirty="0">
                <a:solidFill>
                  <a:schemeClr val="tx1"/>
                </a:solidFill>
              </a:rPr>
              <a:t>‘</a:t>
            </a:r>
            <a:r>
              <a:rPr lang="ko-KR" altLang="en-US" dirty="0">
                <a:solidFill>
                  <a:schemeClr val="tx1"/>
                </a:solidFill>
              </a:rPr>
              <a:t>소홀히</a:t>
            </a:r>
            <a:r>
              <a:rPr lang="en-US" altLang="ko-KR" dirty="0">
                <a:solidFill>
                  <a:schemeClr val="tx1"/>
                </a:solidFill>
              </a:rPr>
              <a:t>’ </a:t>
            </a:r>
            <a:r>
              <a:rPr lang="ko-KR" altLang="en-US" dirty="0">
                <a:solidFill>
                  <a:schemeClr val="tx1"/>
                </a:solidFill>
              </a:rPr>
              <a:t>등 </a:t>
            </a:r>
            <a:r>
              <a:rPr lang="ko-KR" altLang="en-US" b="1" dirty="0">
                <a:solidFill>
                  <a:schemeClr val="tx1"/>
                </a:solidFill>
              </a:rPr>
              <a:t>모호한 </a:t>
            </a:r>
            <a:r>
              <a:rPr lang="ko-KR" altLang="en-US" b="1" dirty="0" smtClean="0">
                <a:solidFill>
                  <a:schemeClr val="tx1"/>
                </a:solidFill>
              </a:rPr>
              <a:t>단어를 재정의</a:t>
            </a:r>
            <a:r>
              <a:rPr lang="ko-KR" altLang="en-US" dirty="0" smtClean="0">
                <a:solidFill>
                  <a:schemeClr val="tx1"/>
                </a:solidFill>
              </a:rPr>
              <a:t>하고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주요 용어정의 신설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현장여건을 소명할 기회 부여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   </a:t>
            </a:r>
            <a:r>
              <a:rPr lang="en-US" altLang="ko-KR" b="1" dirty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벌점부과 대상의 잘못이 아닌 다른 사유로 부실사항이 발생한 경우</a:t>
            </a:r>
            <a:r>
              <a:rPr lang="en-US" altLang="ko-KR" dirty="0" smtClean="0">
                <a:solidFill>
                  <a:schemeClr val="tx1"/>
                </a:solidFill>
              </a:rPr>
              <a:t>        </a:t>
            </a: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등 </a:t>
            </a:r>
            <a:r>
              <a:rPr lang="ko-KR" altLang="en-US" b="1" dirty="0" smtClean="0">
                <a:solidFill>
                  <a:schemeClr val="tx1"/>
                </a:solidFill>
              </a:rPr>
              <a:t>정당한 사유가 있는 경우</a:t>
            </a:r>
            <a:r>
              <a:rPr lang="ko-KR" altLang="en-US" dirty="0" smtClean="0">
                <a:solidFill>
                  <a:schemeClr val="tx1"/>
                </a:solidFill>
              </a:rPr>
              <a:t>에는 </a:t>
            </a:r>
            <a:r>
              <a:rPr lang="ko-KR" altLang="en-US" b="1" dirty="0" smtClean="0">
                <a:solidFill>
                  <a:schemeClr val="tx1"/>
                </a:solidFill>
              </a:rPr>
              <a:t>벌점 제외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개정이유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83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3420952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4342"/>
              </p:ext>
            </p:extLst>
          </p:nvPr>
        </p:nvGraphicFramePr>
        <p:xfrm>
          <a:off x="1272332" y="2600336"/>
          <a:ext cx="7066374" cy="23042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33187"/>
                <a:gridCol w="353318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1933416"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(2.10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기록유지 소홀로 민원이 발생한 경우 벌점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1~2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(3.01 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</a:t>
                      </a:r>
                      <a:r>
                        <a:rPr lang="en-US" altLang="ko-K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지역여론 수렴 등이 </a:t>
                      </a:r>
                      <a:endParaRPr lang="en-US" altLang="ko-KR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부족하여 공사 중 민원이 발생한 </a:t>
                      </a:r>
                      <a:endParaRPr lang="en-US" altLang="ko-KR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경우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삭  제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삭  제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1691680" y="1952264"/>
            <a:ext cx="6624736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1. </a:t>
            </a:r>
            <a:r>
              <a:rPr lang="ko-KR" altLang="en-US" b="1" dirty="0" smtClean="0">
                <a:solidFill>
                  <a:srgbClr val="003764"/>
                </a:solidFill>
              </a:rPr>
              <a:t>공사관련 민원은 벌점기준에서 제외</a:t>
            </a:r>
            <a:endParaRPr lang="en-US" altLang="ko-KR" sz="2400" b="1" dirty="0" smtClean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4141032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296476"/>
              </p:ext>
            </p:extLst>
          </p:nvPr>
        </p:nvGraphicFramePr>
        <p:xfrm>
          <a:off x="1272332" y="2600336"/>
          <a:ext cx="7066374" cy="313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33187"/>
                <a:gridCol w="353318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2762080"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(1.08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주요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구조부에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대한 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시공상세도면의 작성을 소홀히 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하여 보수〮보강이 필요한 경우 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벌점 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(3.02 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</a:t>
                      </a:r>
                      <a:r>
                        <a:rPr lang="en-US" altLang="ko-K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경미한 설계 변경사유가 </a:t>
                      </a:r>
                      <a:r>
                        <a:rPr lang="en-US" altLang="ko-K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건 이상 발생한 경우 벌점 </a:t>
                      </a:r>
                      <a:r>
                        <a:rPr lang="en-US" altLang="ko-K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(1.08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주요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구조부에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대한 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시공상세도면의 작성을 소홀히 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하여 보수〮보강</a:t>
                      </a:r>
                      <a:r>
                        <a:rPr lang="en-US" altLang="ko-KR" sz="16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경미한 보수〮</a:t>
                      </a:r>
                      <a:endParaRPr lang="en-US" altLang="ko-KR" sz="16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보강은 제외한다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필요한 경우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(1.10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1.18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3.04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3.06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3.07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동일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삭  제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u="sng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1691680" y="1952264"/>
            <a:ext cx="6624736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2. ‘</a:t>
            </a:r>
            <a:r>
              <a:rPr lang="ko-KR" altLang="en-US" b="1" dirty="0" smtClean="0">
                <a:solidFill>
                  <a:srgbClr val="003764"/>
                </a:solidFill>
              </a:rPr>
              <a:t>경미한</a:t>
            </a:r>
            <a:r>
              <a:rPr lang="en-US" altLang="ko-KR" b="1" dirty="0" smtClean="0">
                <a:solidFill>
                  <a:srgbClr val="003764"/>
                </a:solidFill>
              </a:rPr>
              <a:t>’</a:t>
            </a:r>
            <a:r>
              <a:rPr lang="ko-KR" altLang="en-US" b="1" dirty="0" smtClean="0">
                <a:solidFill>
                  <a:srgbClr val="003764"/>
                </a:solidFill>
              </a:rPr>
              <a:t> 보수 및 설계변경은 벌점에서 제외</a:t>
            </a:r>
            <a:endParaRPr lang="en-US" altLang="ko-KR" sz="2400" b="1" dirty="0" smtClean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4501072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508017"/>
              </p:ext>
            </p:extLst>
          </p:nvPr>
        </p:nvGraphicFramePr>
        <p:xfrm>
          <a:off x="1272332" y="2600336"/>
          <a:ext cx="7066374" cy="3632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33187"/>
                <a:gridCol w="353318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2186016"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(3.11)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설계의 경제성 등의 검토 소홀로 공법 변경사유가 발생한 경우 벌점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1~3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(3.13) 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타당성조사 시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수요예측을 부실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하게 하여 </a:t>
                      </a:r>
                      <a:r>
                        <a:rPr lang="ko-KR" altLang="en-US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발주청에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손해를 끼친 경우 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벌점 </a:t>
                      </a:r>
                      <a:r>
                        <a:rPr lang="en-US" altLang="ko-KR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1~3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en-US" altLang="ko-KR" sz="1600" b="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(1.05)</a:t>
                      </a:r>
                      <a:r>
                        <a:rPr lang="en-US" altLang="ko-K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배수기능의 상실</a:t>
                      </a:r>
                      <a:r>
                        <a:rPr lang="en-US" altLang="ko-K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</a:t>
                      </a:r>
                      <a:r>
                        <a:rPr lang="ko-KR" alt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배수기능의 지장</a:t>
                      </a:r>
                      <a:r>
                        <a:rPr lang="en-US" altLang="ko-K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lang="ko-KR" alt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피해발생 우려</a:t>
                      </a:r>
                      <a:r>
                        <a:rPr lang="en-US" altLang="ko-K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ko-KR" alt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en-US" altLang="ko-KR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삭  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(3.13)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고의로 수요 예측을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 잘못한 경우 벌점 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en-US" altLang="ko-KR" sz="16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점→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점→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점→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en-US" altLang="ko-KR" sz="16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(1.06, 1.09, 1.17, 1.19,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2.05, 2.06, 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2.09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항목 동일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1691680" y="1952264"/>
            <a:ext cx="66247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3. </a:t>
            </a:r>
            <a:r>
              <a:rPr lang="ko-KR" altLang="en-US" b="1" dirty="0" smtClean="0">
                <a:solidFill>
                  <a:srgbClr val="003764"/>
                </a:solidFill>
              </a:rPr>
              <a:t>경제성 검토</a:t>
            </a:r>
            <a:r>
              <a:rPr lang="en-US" altLang="ko-KR" b="1" dirty="0" smtClean="0">
                <a:solidFill>
                  <a:srgbClr val="003764"/>
                </a:solidFill>
              </a:rPr>
              <a:t>, </a:t>
            </a:r>
            <a:r>
              <a:rPr lang="ko-KR" altLang="en-US" b="1" dirty="0" smtClean="0">
                <a:solidFill>
                  <a:srgbClr val="003764"/>
                </a:solidFill>
              </a:rPr>
              <a:t>타당성 조사 등 안전〮품질 이외 항목 조정</a:t>
            </a:r>
            <a:endParaRPr lang="en-US" altLang="ko-KR" sz="2400" b="1" dirty="0" smtClean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3132920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32018"/>
              </p:ext>
            </p:extLst>
          </p:nvPr>
        </p:nvGraphicFramePr>
        <p:xfrm>
          <a:off x="1272332" y="2600336"/>
          <a:ext cx="7066374" cy="21248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33187"/>
                <a:gridCol w="353318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1753968"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(1.08)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주요 </a:t>
                      </a:r>
                      <a:r>
                        <a:rPr lang="ko-KR" altLang="en-US" sz="16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구조부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시공상세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도면의 작성을 소홀히 하여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시공</a:t>
                      </a:r>
                      <a:endParaRPr lang="en-US" altLang="ko-KR" sz="16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보완</a:t>
                      </a:r>
                      <a:r>
                        <a:rPr lang="ko-KR" alt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필요한 경우</a:t>
                      </a:r>
                      <a:r>
                        <a:rPr lang="en-US" altLang="ko-KR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(2~3</a:t>
                      </a:r>
                      <a:r>
                        <a:rPr lang="ko-KR" alt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그 밖의 </a:t>
                      </a:r>
                      <a:r>
                        <a:rPr lang="ko-KR" altLang="en-US" sz="16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구조부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시공보완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필요한 경우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주요구조부의 재시공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주요구조부의 보수〮보강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그 밖의 구조부의 보수〮보강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(1.18, 2.1, 2.2, 2.3, 3.4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동일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1691680" y="1952264"/>
            <a:ext cx="6624736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4. </a:t>
            </a:r>
            <a:r>
              <a:rPr lang="ko-KR" altLang="en-US" b="1" dirty="0" smtClean="0">
                <a:solidFill>
                  <a:srgbClr val="003764"/>
                </a:solidFill>
              </a:rPr>
              <a:t>구조물의 중요도 및 부실의 정도에 따라 벌점 체계화</a:t>
            </a:r>
            <a:endParaRPr lang="en-US" altLang="ko-KR" sz="2400" b="1" dirty="0" smtClean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2845525" cy="6858000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02682" y="476671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목차</a:t>
            </a:r>
            <a:endParaRPr lang="ko-KR" altLang="en-US" sz="4800" b="1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54" name="그룹 53"/>
          <p:cNvGrpSpPr/>
          <p:nvPr/>
        </p:nvGrpSpPr>
        <p:grpSpPr>
          <a:xfrm>
            <a:off x="2771800" y="2132856"/>
            <a:ext cx="5471806" cy="576421"/>
            <a:chOff x="3635896" y="2629304"/>
            <a:chExt cx="4740454" cy="666626"/>
          </a:xfrm>
        </p:grpSpPr>
        <p:sp>
          <p:nvSpPr>
            <p:cNvPr id="31" name="대각선 방향의 모서리가 둥근 사각형 30"/>
            <p:cNvSpPr/>
            <p:nvPr/>
          </p:nvSpPr>
          <p:spPr>
            <a:xfrm>
              <a:off x="3635896" y="2629304"/>
              <a:ext cx="4740454" cy="666626"/>
            </a:xfrm>
            <a:prstGeom prst="round2DiagRect">
              <a:avLst/>
            </a:prstGeom>
            <a:solidFill>
              <a:schemeClr val="bg1"/>
            </a:solidFill>
            <a:ln w="15875"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17891" y="2731784"/>
              <a:ext cx="4176464" cy="424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rgbClr val="003764"/>
                  </a:solidFill>
                </a:rPr>
                <a:t>추 진 경 과</a:t>
              </a:r>
              <a:endParaRPr lang="ko-KR" altLang="en-US" sz="2400" b="1" dirty="0">
                <a:solidFill>
                  <a:srgbClr val="003764"/>
                </a:solidFill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2984847" y="1268760"/>
            <a:ext cx="5471806" cy="576421"/>
            <a:chOff x="3635896" y="1783210"/>
            <a:chExt cx="4740454" cy="666626"/>
          </a:xfrm>
        </p:grpSpPr>
        <p:sp>
          <p:nvSpPr>
            <p:cNvPr id="41" name="대각선 방향의 모서리가 둥근 사각형 40"/>
            <p:cNvSpPr/>
            <p:nvPr/>
          </p:nvSpPr>
          <p:spPr>
            <a:xfrm>
              <a:off x="3635896" y="1783210"/>
              <a:ext cx="4740454" cy="666626"/>
            </a:xfrm>
            <a:prstGeom prst="round2DiagRect">
              <a:avLst/>
            </a:prstGeom>
            <a:solidFill>
              <a:schemeClr val="bg1"/>
            </a:solidFill>
            <a:ln w="15875"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93955" y="1885690"/>
              <a:ext cx="3024336" cy="424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rgbClr val="003764"/>
                  </a:solidFill>
                </a:rPr>
                <a:t>제도개선 배경</a:t>
              </a:r>
              <a:endParaRPr lang="ko-KR" altLang="en-US" sz="2400" b="1" dirty="0">
                <a:solidFill>
                  <a:srgbClr val="003764"/>
                </a:solidFill>
              </a:endParaRPr>
            </a:p>
          </p:txBody>
        </p:sp>
      </p:grpSp>
      <p:grpSp>
        <p:nvGrpSpPr>
          <p:cNvPr id="55" name="그룹 54"/>
          <p:cNvGrpSpPr/>
          <p:nvPr/>
        </p:nvGrpSpPr>
        <p:grpSpPr>
          <a:xfrm>
            <a:off x="2555776" y="2996952"/>
            <a:ext cx="5471806" cy="576421"/>
            <a:chOff x="3635896" y="3439394"/>
            <a:chExt cx="4740454" cy="666626"/>
          </a:xfrm>
        </p:grpSpPr>
        <p:sp>
          <p:nvSpPr>
            <p:cNvPr id="50" name="대각선 방향의 모서리가 둥근 사각형 49"/>
            <p:cNvSpPr/>
            <p:nvPr/>
          </p:nvSpPr>
          <p:spPr>
            <a:xfrm>
              <a:off x="3635896" y="3439394"/>
              <a:ext cx="4740454" cy="666626"/>
            </a:xfrm>
            <a:prstGeom prst="round2DiagRect">
              <a:avLst/>
            </a:prstGeom>
            <a:solidFill>
              <a:schemeClr val="bg1"/>
            </a:solidFill>
            <a:ln w="15875"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17891" y="3541874"/>
              <a:ext cx="4176464" cy="424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rgbClr val="003764"/>
                  </a:solidFill>
                </a:rPr>
                <a:t>주요 개정내용</a:t>
              </a:r>
              <a:endParaRPr lang="ko-KR" altLang="en-US" sz="2400" b="1" dirty="0">
                <a:solidFill>
                  <a:srgbClr val="003764"/>
                </a:solidFill>
              </a:endParaRPr>
            </a:p>
          </p:txBody>
        </p:sp>
      </p:grpSp>
      <p:pic>
        <p:nvPicPr>
          <p:cNvPr id="52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그룹 13"/>
          <p:cNvGrpSpPr/>
          <p:nvPr/>
        </p:nvGrpSpPr>
        <p:grpSpPr>
          <a:xfrm>
            <a:off x="2339752" y="3913178"/>
            <a:ext cx="5471806" cy="576421"/>
            <a:chOff x="3635896" y="3439394"/>
            <a:chExt cx="4740454" cy="666626"/>
          </a:xfrm>
        </p:grpSpPr>
        <p:sp>
          <p:nvSpPr>
            <p:cNvPr id="15" name="대각선 방향의 모서리가 둥근 사각형 14"/>
            <p:cNvSpPr/>
            <p:nvPr/>
          </p:nvSpPr>
          <p:spPr>
            <a:xfrm>
              <a:off x="3635896" y="3439394"/>
              <a:ext cx="4740454" cy="666626"/>
            </a:xfrm>
            <a:prstGeom prst="round2DiagRect">
              <a:avLst/>
            </a:prstGeom>
            <a:solidFill>
              <a:schemeClr val="bg1"/>
            </a:solidFill>
            <a:ln w="15875"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17891" y="3541874"/>
              <a:ext cx="4176464" cy="424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err="1" smtClean="0">
                  <a:solidFill>
                    <a:srgbClr val="003764"/>
                  </a:solidFill>
                </a:rPr>
                <a:t>조문별</a:t>
              </a:r>
              <a:r>
                <a:rPr lang="ko-KR" altLang="en-US" sz="2400" b="1" dirty="0" smtClean="0">
                  <a:solidFill>
                    <a:srgbClr val="003764"/>
                  </a:solidFill>
                </a:rPr>
                <a:t> 세부내용</a:t>
              </a:r>
              <a:endParaRPr lang="ko-KR" altLang="en-US" sz="2400" b="1" dirty="0">
                <a:solidFill>
                  <a:srgbClr val="003764"/>
                </a:solidFill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2123728" y="4777274"/>
            <a:ext cx="5471806" cy="576421"/>
            <a:chOff x="3635896" y="3439394"/>
            <a:chExt cx="4740454" cy="666626"/>
          </a:xfrm>
        </p:grpSpPr>
        <p:sp>
          <p:nvSpPr>
            <p:cNvPr id="19" name="대각선 방향의 모서리가 둥근 사각형 18"/>
            <p:cNvSpPr/>
            <p:nvPr/>
          </p:nvSpPr>
          <p:spPr>
            <a:xfrm>
              <a:off x="3635896" y="3439394"/>
              <a:ext cx="4740454" cy="666626"/>
            </a:xfrm>
            <a:prstGeom prst="round2DiagRect">
              <a:avLst/>
            </a:prstGeom>
            <a:solidFill>
              <a:schemeClr val="bg1"/>
            </a:solidFill>
            <a:ln w="15875"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17891" y="3541874"/>
              <a:ext cx="4176464" cy="533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rgbClr val="003764"/>
                  </a:solidFill>
                </a:rPr>
                <a:t>벌점심의위원회 운영규정</a:t>
              </a:r>
              <a:endParaRPr lang="ko-KR" altLang="en-US" sz="2400" b="1" dirty="0">
                <a:solidFill>
                  <a:srgbClr val="003764"/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1906632" y="5637947"/>
            <a:ext cx="5471806" cy="576421"/>
            <a:chOff x="3635896" y="3439394"/>
            <a:chExt cx="4740454" cy="666626"/>
          </a:xfrm>
        </p:grpSpPr>
        <p:sp>
          <p:nvSpPr>
            <p:cNvPr id="22" name="대각선 방향의 모서리가 둥근 사각형 21"/>
            <p:cNvSpPr/>
            <p:nvPr/>
          </p:nvSpPr>
          <p:spPr>
            <a:xfrm>
              <a:off x="3635896" y="3439394"/>
              <a:ext cx="4740454" cy="666626"/>
            </a:xfrm>
            <a:prstGeom prst="round2DiagRect">
              <a:avLst/>
            </a:prstGeom>
            <a:solidFill>
              <a:schemeClr val="bg1"/>
            </a:solidFill>
            <a:ln w="15875"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17891" y="3541874"/>
              <a:ext cx="4176464" cy="533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rgbClr val="003764"/>
                  </a:solidFill>
                </a:rPr>
                <a:t>주요 예상질문</a:t>
              </a:r>
              <a:r>
                <a:rPr lang="en-US" altLang="ko-KR" sz="2400" b="1" dirty="0" smtClean="0">
                  <a:solidFill>
                    <a:srgbClr val="003764"/>
                  </a:solidFill>
                </a:rPr>
                <a:t>(FAQ)</a:t>
              </a:r>
              <a:endParaRPr lang="ko-KR" altLang="en-US" sz="2400" b="1" dirty="0">
                <a:solidFill>
                  <a:srgbClr val="00376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61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3564968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83357"/>
              </p:ext>
            </p:extLst>
          </p:nvPr>
        </p:nvGraphicFramePr>
        <p:xfrm>
          <a:off x="1272332" y="2600336"/>
          <a:ext cx="7066374" cy="25568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33187"/>
                <a:gridCol w="353318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2186016"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(2.01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주요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구조부에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대한 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검토〮확인을 </a:t>
                      </a:r>
                      <a:r>
                        <a:rPr lang="ko-KR" altLang="en-US" sz="16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소홀히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하여 보완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시공이 필요하거나 계획공정에 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차질이 발생한 경우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벌점 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(2.01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주요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구조부에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대한 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검토〮확인을 </a:t>
                      </a:r>
                      <a:r>
                        <a:rPr lang="ko-KR" altLang="en-US" sz="16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절차를 이행하지</a:t>
                      </a:r>
                      <a:endParaRPr lang="en-US" altLang="ko-KR" sz="1600" u="sng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않거나 설계도서와 다르게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하여   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재시공이 필요한 경우 벌점 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(2.02, 2.07, 2.08, 2.09, 2.15, 2.18,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3.07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동일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1691680" y="1952264"/>
            <a:ext cx="6624736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>
                <a:solidFill>
                  <a:srgbClr val="003764"/>
                </a:solidFill>
              </a:rPr>
              <a:t>5</a:t>
            </a:r>
            <a:r>
              <a:rPr lang="en-US" altLang="ko-KR" b="1" dirty="0" smtClean="0">
                <a:solidFill>
                  <a:srgbClr val="003764"/>
                </a:solidFill>
              </a:rPr>
              <a:t>. ‘</a:t>
            </a:r>
            <a:r>
              <a:rPr lang="ko-KR" altLang="en-US" b="1" dirty="0" smtClean="0">
                <a:solidFill>
                  <a:srgbClr val="003764"/>
                </a:solidFill>
              </a:rPr>
              <a:t>소홀히</a:t>
            </a:r>
            <a:r>
              <a:rPr lang="en-US" altLang="ko-KR" b="1" dirty="0" smtClean="0">
                <a:solidFill>
                  <a:srgbClr val="003764"/>
                </a:solidFill>
              </a:rPr>
              <a:t>’, ‘</a:t>
            </a:r>
            <a:r>
              <a:rPr lang="ko-KR" altLang="en-US" b="1" dirty="0" smtClean="0">
                <a:solidFill>
                  <a:srgbClr val="003764"/>
                </a:solidFill>
              </a:rPr>
              <a:t>미흡</a:t>
            </a:r>
            <a:r>
              <a:rPr lang="en-US" altLang="ko-KR" b="1" dirty="0" smtClean="0">
                <a:solidFill>
                  <a:srgbClr val="003764"/>
                </a:solidFill>
              </a:rPr>
              <a:t>’ </a:t>
            </a:r>
            <a:r>
              <a:rPr lang="ko-KR" altLang="en-US" b="1" dirty="0" smtClean="0">
                <a:solidFill>
                  <a:srgbClr val="003764"/>
                </a:solidFill>
              </a:rPr>
              <a:t>등 모호한 용어를 명확화</a:t>
            </a:r>
            <a:endParaRPr lang="en-US" altLang="ko-KR" sz="2400" b="1" dirty="0" smtClean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3708984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691680" y="1952264"/>
            <a:ext cx="69409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6. ‘</a:t>
            </a:r>
            <a:r>
              <a:rPr lang="ko-KR" altLang="en-US" b="1" dirty="0" smtClean="0">
                <a:solidFill>
                  <a:srgbClr val="003764"/>
                </a:solidFill>
              </a:rPr>
              <a:t>주요 </a:t>
            </a:r>
            <a:r>
              <a:rPr lang="ko-KR" altLang="en-US" b="1" dirty="0" err="1" smtClean="0">
                <a:solidFill>
                  <a:srgbClr val="003764"/>
                </a:solidFill>
              </a:rPr>
              <a:t>구조부</a:t>
            </a:r>
            <a:r>
              <a:rPr lang="en-US" altLang="ko-KR" b="1" dirty="0" smtClean="0">
                <a:solidFill>
                  <a:srgbClr val="003764"/>
                </a:solidFill>
              </a:rPr>
              <a:t>‘ </a:t>
            </a:r>
            <a:r>
              <a:rPr lang="ko-KR" altLang="en-US" b="1" dirty="0" smtClean="0">
                <a:solidFill>
                  <a:srgbClr val="003764"/>
                </a:solidFill>
              </a:rPr>
              <a:t>등 측정기준에서 사용하는 용어 정의 신설</a:t>
            </a:r>
            <a:endParaRPr lang="en-US" altLang="ko-KR" sz="2400" b="1" dirty="0" smtClean="0">
              <a:solidFill>
                <a:srgbClr val="003764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272332" y="2604448"/>
          <a:ext cx="7066374" cy="26304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9508"/>
                <a:gridCol w="5206866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  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주요 </a:t>
                      </a:r>
                      <a:r>
                        <a:rPr lang="ko-KR" altLang="en-US" dirty="0" err="1" smtClean="0"/>
                        <a:t>구조부</a:t>
                      </a:r>
                      <a:endParaRPr lang="ko-KR" altLang="en-US" dirty="0"/>
                    </a:p>
                  </a:txBody>
                  <a:tcPr/>
                </a:tc>
              </a:tr>
              <a:tr h="546504">
                <a:tc>
                  <a:txBody>
                    <a:bodyPr/>
                    <a:lstStyle/>
                    <a:p>
                      <a:pPr marL="0" indent="0" algn="ctr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b="0" dirty="0" smtClean="0"/>
                        <a:t>건축물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600" b="0" dirty="0" err="1" smtClean="0"/>
                        <a:t>내력벽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기둥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바닥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보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지붕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기초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주 계단</a:t>
                      </a:r>
                      <a:endParaRPr lang="ko-KR" altLang="en-US" sz="1600" b="0" dirty="0"/>
                    </a:p>
                  </a:txBody>
                  <a:tcPr anchor="ctr"/>
                </a:tc>
              </a:tr>
              <a:tr h="546504">
                <a:tc>
                  <a:txBody>
                    <a:bodyPr/>
                    <a:lstStyle/>
                    <a:p>
                      <a:pPr marL="0" indent="0" algn="ctr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b="0" dirty="0" smtClean="0"/>
                        <a:t>플랜트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600" b="0" dirty="0" smtClean="0"/>
                        <a:t>기초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설비 서포터</a:t>
                      </a:r>
                      <a:endParaRPr lang="ko-KR" altLang="en-US" sz="1600" b="0" dirty="0"/>
                    </a:p>
                  </a:txBody>
                  <a:tcPr anchor="ctr"/>
                </a:tc>
              </a:tr>
              <a:tr h="800864">
                <a:tc>
                  <a:txBody>
                    <a:bodyPr/>
                    <a:lstStyle/>
                    <a:p>
                      <a:pPr marL="0" indent="0" algn="ctr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b="0" dirty="0" smtClean="0"/>
                        <a:t>교량</a:t>
                      </a:r>
                      <a:endParaRPr lang="ko-KR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600" b="0" dirty="0" err="1" smtClean="0"/>
                        <a:t>기초부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err="1" smtClean="0"/>
                        <a:t>교대부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err="1" smtClean="0"/>
                        <a:t>교각부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err="1" smtClean="0"/>
                        <a:t>거더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콘크리트 </a:t>
                      </a:r>
                      <a:r>
                        <a:rPr lang="ko-KR" altLang="en-US" sz="1600" b="0" dirty="0" err="1" smtClean="0"/>
                        <a:t>슬래브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err="1" smtClean="0"/>
                        <a:t>라멘구조부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smtClean="0"/>
                        <a:t>교량 받침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err="1" smtClean="0"/>
                        <a:t>주탑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err="1" smtClean="0"/>
                        <a:t>케이블부</a:t>
                      </a:r>
                      <a:r>
                        <a:rPr lang="en-US" altLang="ko-KR" sz="1600" b="0" dirty="0" smtClean="0"/>
                        <a:t>, </a:t>
                      </a:r>
                      <a:r>
                        <a:rPr lang="ko-KR" altLang="en-US" sz="1600" b="0" dirty="0" err="1" smtClean="0"/>
                        <a:t>앵커리지부</a:t>
                      </a:r>
                      <a:endParaRPr lang="ko-KR" altLang="en-US" sz="1600" b="0" dirty="0"/>
                    </a:p>
                  </a:txBody>
                  <a:tcPr anchor="ctr"/>
                </a:tc>
              </a:tr>
              <a:tr h="297864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︙</a:t>
                      </a:r>
                      <a:endParaRPr lang="ko-KR" altLang="en-US" sz="18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︙</a:t>
                      </a:r>
                      <a:endParaRPr lang="ko-KR" altLang="en-US" sz="16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1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3564968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495060"/>
              </p:ext>
            </p:extLst>
          </p:nvPr>
        </p:nvGraphicFramePr>
        <p:xfrm>
          <a:off x="1272332" y="2600336"/>
          <a:ext cx="7066374" cy="25568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33187"/>
                <a:gridCol w="353318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2186016"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(1.09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건설사업관리기술인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으로부터 지연된 공정을 만회하기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위한 대책을 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요구받은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후 그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대책을 수립하지 않은 경우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벌점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2~3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(1.09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건설사업관리기술인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으로부터 지연된 공정을 만회하기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위한 대책을 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요구받은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후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정당한 </a:t>
                      </a:r>
                      <a:endParaRPr lang="en-US" altLang="ko-KR" sz="16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사유 없이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그 대책을 수립하지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않은 경우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벌점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(1.11, 2.04, 2.05, 2.09, 2.16, 3.08,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3.10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동일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1691680" y="1952264"/>
            <a:ext cx="66247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7. </a:t>
            </a:r>
            <a:r>
              <a:rPr lang="ko-KR" altLang="en-US" b="1" dirty="0" smtClean="0">
                <a:solidFill>
                  <a:srgbClr val="003764"/>
                </a:solidFill>
              </a:rPr>
              <a:t>현장 여건을 소명할 기회 부여</a:t>
            </a:r>
            <a:r>
              <a:rPr lang="en-US" altLang="ko-KR" sz="1600" b="1" dirty="0" smtClean="0">
                <a:solidFill>
                  <a:srgbClr val="003764"/>
                </a:solidFill>
              </a:rPr>
              <a:t>(‘</a:t>
            </a:r>
            <a:r>
              <a:rPr lang="ko-KR" altLang="en-US" sz="1600" b="1" dirty="0" smtClean="0">
                <a:solidFill>
                  <a:srgbClr val="003764"/>
                </a:solidFill>
              </a:rPr>
              <a:t>정당한 사유 없이</a:t>
            </a:r>
            <a:r>
              <a:rPr lang="en-US" altLang="ko-KR" sz="1600" b="1" dirty="0" smtClean="0">
                <a:solidFill>
                  <a:srgbClr val="003764"/>
                </a:solidFill>
              </a:rPr>
              <a:t>’</a:t>
            </a:r>
            <a:r>
              <a:rPr lang="ko-KR" altLang="en-US" sz="1600" b="1" dirty="0" smtClean="0">
                <a:solidFill>
                  <a:srgbClr val="003764"/>
                </a:solidFill>
              </a:rPr>
              <a:t> 신설</a:t>
            </a:r>
            <a:r>
              <a:rPr lang="en-US" altLang="ko-KR" sz="1600" b="1" dirty="0" smtClean="0">
                <a:solidFill>
                  <a:srgbClr val="003764"/>
                </a:solidFill>
              </a:rPr>
              <a:t>)</a:t>
            </a:r>
            <a:endParaRPr lang="en-US" altLang="ko-KR" sz="2400" b="1" dirty="0" smtClean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세부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3636976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690357"/>
              </p:ext>
            </p:extLst>
          </p:nvPr>
        </p:nvGraphicFramePr>
        <p:xfrm>
          <a:off x="1272332" y="2600336"/>
          <a:ext cx="7066374" cy="2656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33187"/>
                <a:gridCol w="353318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1933416"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 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다목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600" b="0" dirty="0" smtClean="0"/>
                        <a:t>건설공사현장 등의 점검 시 </a:t>
                      </a:r>
                      <a:r>
                        <a:rPr lang="ko-KR" altLang="en-US" sz="1600" b="0" dirty="0" err="1" smtClean="0"/>
                        <a:t>지적사항과</a:t>
                      </a:r>
                      <a:r>
                        <a:rPr lang="ko-KR" altLang="en-US" sz="1600" b="0" dirty="0" smtClean="0"/>
                        <a:t> 제</a:t>
                      </a:r>
                      <a:r>
                        <a:rPr lang="en-US" altLang="ko-KR" sz="1600" b="0" dirty="0" smtClean="0"/>
                        <a:t>5</a:t>
                      </a:r>
                      <a:r>
                        <a:rPr lang="ko-KR" altLang="en-US" sz="1600" b="0" dirty="0" smtClean="0"/>
                        <a:t>호의 주요 부실내용이 일치하지 않는 경우에는 지적된 내용과 </a:t>
                      </a:r>
                      <a:r>
                        <a:rPr lang="ko-KR" altLang="en-US" sz="1600" b="0" u="sng" dirty="0" smtClean="0"/>
                        <a:t>유사한 부실내용의 벌점을 부과</a:t>
                      </a:r>
                      <a:endParaRPr lang="en-US" altLang="ko-KR" sz="1600" b="0" u="sng" dirty="0" smtClean="0"/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삭  제</a:t>
                      </a:r>
                      <a:r>
                        <a:rPr lang="en-US" altLang="ko-KR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1691680" y="1952264"/>
            <a:ext cx="6624736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8. </a:t>
            </a:r>
            <a:r>
              <a:rPr lang="ko-KR" altLang="en-US" b="1" dirty="0" smtClean="0">
                <a:solidFill>
                  <a:srgbClr val="003764"/>
                </a:solidFill>
              </a:rPr>
              <a:t>유사한 벌점에 부과 가능하던 내용 삭제</a:t>
            </a:r>
            <a:endParaRPr lang="en-US" altLang="ko-KR" sz="2400" b="1" dirty="0" smtClean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</a:t>
            </a:r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계정이유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971600" y="1713479"/>
            <a:ext cx="773300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  공정한 벌점부과를 위한 심의절차 강화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벌점심의위원회 도입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pPr fontAlgn="base"/>
            <a:r>
              <a:rPr lang="en-US" altLang="ko-KR" sz="1400" dirty="0" smtClean="0">
                <a:solidFill>
                  <a:schemeClr val="tx1"/>
                </a:solidFill>
              </a:rPr>
              <a:t>          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제</a:t>
            </a:r>
            <a:r>
              <a:rPr lang="en-US" altLang="ko-KR" sz="1400" dirty="0" smtClean="0">
                <a:solidFill>
                  <a:schemeClr val="tx1"/>
                </a:solidFill>
              </a:rPr>
              <a:t>87</a:t>
            </a:r>
            <a:r>
              <a:rPr lang="ko-KR" altLang="en-US" sz="1400" dirty="0" smtClean="0">
                <a:solidFill>
                  <a:schemeClr val="tx1"/>
                </a:solidFill>
              </a:rPr>
              <a:t>조의</a:t>
            </a:r>
            <a:r>
              <a:rPr lang="en-US" altLang="ko-KR" sz="1400" dirty="0" smtClean="0">
                <a:solidFill>
                  <a:schemeClr val="tx1"/>
                </a:solidFill>
              </a:rPr>
              <a:t>2, </a:t>
            </a:r>
            <a:r>
              <a:rPr lang="ko-KR" altLang="en-US" sz="1400" dirty="0" smtClean="0">
                <a:solidFill>
                  <a:schemeClr val="tx1"/>
                </a:solidFill>
              </a:rPr>
              <a:t>제</a:t>
            </a:r>
            <a:r>
              <a:rPr lang="en-US" altLang="ko-KR" sz="1400" dirty="0" smtClean="0">
                <a:solidFill>
                  <a:schemeClr val="tx1"/>
                </a:solidFill>
              </a:rPr>
              <a:t>87</a:t>
            </a:r>
            <a:r>
              <a:rPr lang="ko-KR" altLang="en-US" sz="1400" dirty="0" smtClean="0">
                <a:solidFill>
                  <a:schemeClr val="tx1"/>
                </a:solidFill>
              </a:rPr>
              <a:t>조의</a:t>
            </a:r>
            <a:r>
              <a:rPr lang="en-US" altLang="ko-KR" sz="1400" dirty="0" smtClean="0">
                <a:solidFill>
                  <a:schemeClr val="tx1"/>
                </a:solidFill>
              </a:rPr>
              <a:t>3 </a:t>
            </a:r>
            <a:r>
              <a:rPr lang="ko-KR" altLang="en-US" sz="1400" dirty="0" smtClean="0">
                <a:solidFill>
                  <a:schemeClr val="tx1"/>
                </a:solidFill>
              </a:rPr>
              <a:t>신설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대각선 방향의 모서리가 둥근 사각형 9"/>
          <p:cNvSpPr/>
          <p:nvPr/>
        </p:nvSpPr>
        <p:spPr>
          <a:xfrm>
            <a:off x="971600" y="3002153"/>
            <a:ext cx="7733004" cy="3163152"/>
          </a:xfrm>
          <a:prstGeom prst="round2DiagRect">
            <a:avLst>
              <a:gd name="adj1" fmla="val 695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부실한 업체는 불이익을 받도록 </a:t>
            </a:r>
            <a:r>
              <a:rPr lang="ko-KR" altLang="en-US" dirty="0" smtClean="0">
                <a:solidFill>
                  <a:schemeClr val="tx1"/>
                </a:solidFill>
              </a:rPr>
              <a:t>벌점 </a:t>
            </a:r>
            <a:r>
              <a:rPr lang="ko-KR" altLang="en-US" dirty="0">
                <a:solidFill>
                  <a:schemeClr val="tx1"/>
                </a:solidFill>
              </a:rPr>
              <a:t>산정을 합산방식으로 </a:t>
            </a:r>
            <a:r>
              <a:rPr lang="ko-KR" altLang="en-US" dirty="0" smtClean="0">
                <a:solidFill>
                  <a:schemeClr val="tx1"/>
                </a:solidFill>
              </a:rPr>
              <a:t>개선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000" dirty="0" smtClean="0">
                <a:solidFill>
                  <a:schemeClr val="tx1"/>
                </a:solidFill>
              </a:rPr>
              <a:t> 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 →</a:t>
            </a:r>
            <a:r>
              <a:rPr lang="en-US" altLang="ko-KR" sz="1100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이에 따라 </a:t>
            </a:r>
            <a:r>
              <a:rPr lang="ko-KR" altLang="en-US" b="1" dirty="0" smtClean="0">
                <a:solidFill>
                  <a:schemeClr val="tx1"/>
                </a:solidFill>
              </a:rPr>
              <a:t>벌점부과의 적정성을 객관적으로 심의</a:t>
            </a:r>
            <a:r>
              <a:rPr lang="ko-KR" altLang="en-US" dirty="0" smtClean="0">
                <a:solidFill>
                  <a:schemeClr val="tx1"/>
                </a:solidFill>
              </a:rPr>
              <a:t>하기 위한 절차마련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※ </a:t>
            </a:r>
            <a:r>
              <a:rPr lang="ko-KR" altLang="en-US" dirty="0" smtClean="0">
                <a:solidFill>
                  <a:schemeClr val="tx1"/>
                </a:solidFill>
              </a:rPr>
              <a:t>현행 제도에서는 벌점 부과대상자의 이의신청이 있을 경우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    </a:t>
            </a:r>
            <a:r>
              <a:rPr lang="ko-KR" altLang="en-US" dirty="0" smtClean="0">
                <a:solidFill>
                  <a:schemeClr val="tx1"/>
                </a:solidFill>
              </a:rPr>
              <a:t>벌점 측정기관의 관계직원 </a:t>
            </a:r>
            <a:r>
              <a:rPr lang="en-US" altLang="ko-KR" dirty="0" smtClean="0">
                <a:solidFill>
                  <a:schemeClr val="tx1"/>
                </a:solidFill>
              </a:rPr>
              <a:t>5</a:t>
            </a:r>
            <a:r>
              <a:rPr lang="ko-KR" altLang="en-US" dirty="0" smtClean="0">
                <a:solidFill>
                  <a:schemeClr val="tx1"/>
                </a:solidFill>
              </a:rPr>
              <a:t>명 이상이 적정 여부를 검토하던 것을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위원장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측정기관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을 제외한 외부 전문가 </a:t>
            </a:r>
            <a:r>
              <a:rPr lang="en-US" altLang="ko-KR" dirty="0" smtClean="0">
                <a:solidFill>
                  <a:schemeClr val="tx1"/>
                </a:solidFill>
              </a:rPr>
              <a:t>6</a:t>
            </a:r>
            <a:r>
              <a:rPr lang="ko-KR" altLang="en-US" dirty="0" smtClean="0">
                <a:solidFill>
                  <a:schemeClr val="tx1"/>
                </a:solidFill>
              </a:rPr>
              <a:t>인 이상이 심의토록 개선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323528" y="2763326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개정이</a:t>
            </a:r>
            <a:r>
              <a:rPr lang="ko-KR" altLang="en-US" sz="20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유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61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</a:t>
            </a:r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계정이유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3997016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109780"/>
              </p:ext>
            </p:extLst>
          </p:nvPr>
        </p:nvGraphicFramePr>
        <p:xfrm>
          <a:off x="1682090" y="2240296"/>
          <a:ext cx="6706334" cy="3418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3167"/>
                <a:gridCol w="335316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 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라목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ko-KR" alt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벌점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부과대상자가 제출한 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의견에 대한 검토는 측정기관이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지명하는 </a:t>
                      </a:r>
                      <a:r>
                        <a:rPr lang="en-US" altLang="ko-KR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 이상의 관계 </a:t>
                      </a:r>
                      <a:endParaRPr lang="en-US" altLang="ko-KR" sz="1600" b="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직원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실시</a:t>
                      </a:r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신설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ko-KR" alt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이의신청을 받은 측정기관은 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벌점심의위원회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거쳐 그 결과를 이의신청인에게 통보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위원회는 위원장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측정기관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과 </a:t>
                      </a:r>
                      <a:r>
                        <a:rPr lang="en-US" altLang="ko-KR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1600" b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명이상의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외부 위원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으로 구성</a:t>
                      </a:r>
                    </a:p>
                    <a:p>
                      <a:pPr marL="285750" indent="-285750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5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</a:t>
            </a:r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계정이유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971600" y="1713479"/>
            <a:ext cx="773300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  벌점 부과기한의 정의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en-US" altLang="ko-KR" sz="1400" dirty="0" smtClean="0">
                <a:solidFill>
                  <a:schemeClr val="tx1"/>
                </a:solidFill>
              </a:rPr>
              <a:t>          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별표</a:t>
            </a:r>
            <a:r>
              <a:rPr lang="en-US" altLang="ko-KR" sz="1400" dirty="0" smtClean="0">
                <a:solidFill>
                  <a:schemeClr val="tx1"/>
                </a:solidFill>
              </a:rPr>
              <a:t>8 </a:t>
            </a:r>
            <a:r>
              <a:rPr lang="ko-KR" altLang="en-US" sz="1400" dirty="0" smtClean="0">
                <a:solidFill>
                  <a:schemeClr val="tx1"/>
                </a:solidFill>
              </a:rPr>
              <a:t>제</a:t>
            </a:r>
            <a:r>
              <a:rPr lang="en-US" altLang="ko-KR" sz="1400" dirty="0" smtClean="0">
                <a:solidFill>
                  <a:schemeClr val="tx1"/>
                </a:solidFill>
              </a:rPr>
              <a:t>5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호사목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>
                <a:solidFill>
                  <a:schemeClr val="tx1"/>
                </a:solidFill>
              </a:rPr>
              <a:t>신설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대각선 방향의 모서리가 둥근 사각형 9"/>
          <p:cNvSpPr/>
          <p:nvPr/>
        </p:nvSpPr>
        <p:spPr>
          <a:xfrm>
            <a:off x="971600" y="3002153"/>
            <a:ext cx="7733004" cy="2515080"/>
          </a:xfrm>
          <a:prstGeom prst="round2DiagRect">
            <a:avLst>
              <a:gd name="adj1" fmla="val 89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현행</a:t>
            </a:r>
            <a:r>
              <a:rPr lang="ko-KR" altLang="en-US" dirty="0" smtClean="0">
                <a:solidFill>
                  <a:schemeClr val="tx1"/>
                </a:solidFill>
              </a:rPr>
              <a:t> 기준에는 벌점 부과기한이 정의되지 않아 </a:t>
            </a:r>
            <a:r>
              <a:rPr lang="ko-KR" altLang="en-US" b="1" dirty="0" smtClean="0">
                <a:solidFill>
                  <a:schemeClr val="tx1"/>
                </a:solidFill>
              </a:rPr>
              <a:t>준공 후에도 영구적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    </a:t>
            </a:r>
            <a:r>
              <a:rPr lang="ko-KR" altLang="en-US" b="1" dirty="0" smtClean="0">
                <a:solidFill>
                  <a:schemeClr val="tx1"/>
                </a:solidFill>
              </a:rPr>
              <a:t>으로 벌점 부과</a:t>
            </a:r>
            <a:r>
              <a:rPr lang="ko-KR" altLang="en-US" dirty="0" smtClean="0">
                <a:solidFill>
                  <a:schemeClr val="tx1"/>
                </a:solidFill>
              </a:rPr>
              <a:t>가 가능</a:t>
            </a: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→ </a:t>
            </a:r>
            <a:r>
              <a:rPr lang="ko-KR" altLang="en-US" dirty="0" smtClean="0">
                <a:solidFill>
                  <a:schemeClr val="tx1"/>
                </a:solidFill>
              </a:rPr>
              <a:t>이에 따라 벌점 부과기한을 </a:t>
            </a:r>
            <a:r>
              <a:rPr lang="ko-KR" altLang="en-US" b="1" dirty="0" smtClean="0">
                <a:solidFill>
                  <a:schemeClr val="tx1"/>
                </a:solidFill>
              </a:rPr>
              <a:t>준공 후 </a:t>
            </a:r>
            <a:r>
              <a:rPr lang="en-US" altLang="ko-KR" b="1" dirty="0" smtClean="0">
                <a:solidFill>
                  <a:schemeClr val="tx1"/>
                </a:solidFill>
              </a:rPr>
              <a:t>‘</a:t>
            </a:r>
            <a:r>
              <a:rPr lang="ko-KR" altLang="en-US" b="1" dirty="0" smtClean="0">
                <a:solidFill>
                  <a:schemeClr val="tx1"/>
                </a:solidFill>
              </a:rPr>
              <a:t>하자담보책임기간</a:t>
            </a:r>
            <a:r>
              <a:rPr lang="en-US" altLang="ko-KR" b="1" dirty="0" smtClean="0">
                <a:solidFill>
                  <a:schemeClr val="tx1"/>
                </a:solidFill>
              </a:rPr>
              <a:t>’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까지로 정의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하여 해당 </a:t>
            </a:r>
            <a:r>
              <a:rPr lang="ko-KR" altLang="en-US" b="1" dirty="0" smtClean="0">
                <a:solidFill>
                  <a:schemeClr val="tx1"/>
                </a:solidFill>
              </a:rPr>
              <a:t>기한 내에 부실유무를 점검하여 조치</a:t>
            </a:r>
            <a:r>
              <a:rPr lang="ko-KR" altLang="en-US" dirty="0" smtClean="0">
                <a:solidFill>
                  <a:schemeClr val="tx1"/>
                </a:solidFill>
              </a:rPr>
              <a:t>토록 개선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323528" y="2763326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개정이</a:t>
            </a:r>
            <a:r>
              <a:rPr lang="ko-KR" altLang="en-US" sz="20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유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51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</a:t>
            </a:r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계정이유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2844888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239575"/>
              </p:ext>
            </p:extLst>
          </p:nvPr>
        </p:nvGraphicFramePr>
        <p:xfrm>
          <a:off x="1682090" y="2240296"/>
          <a:ext cx="6706334" cy="21248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3806"/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1753968">
                <a:tc>
                  <a:txBody>
                    <a:bodyPr/>
                    <a:lstStyle/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  설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호사목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측정기관은</a:t>
                      </a:r>
                      <a:r>
                        <a:rPr lang="ko-KR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「건설산업기본법」 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하자담보책임기간 종료일까지 벌점을 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부과한다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3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</a:t>
            </a:r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계정이유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971600" y="1713479"/>
            <a:ext cx="773300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  평균에서 합산으로 벌점 산정방식을 정상화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en-US" altLang="ko-KR" sz="1400" dirty="0" smtClean="0">
                <a:solidFill>
                  <a:schemeClr val="tx1"/>
                </a:solidFill>
              </a:rPr>
              <a:t>          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별표</a:t>
            </a:r>
            <a:r>
              <a:rPr lang="en-US" altLang="ko-KR" sz="1400" dirty="0" smtClean="0">
                <a:solidFill>
                  <a:schemeClr val="tx1"/>
                </a:solidFill>
              </a:rPr>
              <a:t>8 </a:t>
            </a:r>
            <a:r>
              <a:rPr lang="ko-KR" altLang="en-US" sz="1400" dirty="0" smtClean="0">
                <a:solidFill>
                  <a:schemeClr val="tx1"/>
                </a:solidFill>
              </a:rPr>
              <a:t>제</a:t>
            </a:r>
            <a:r>
              <a:rPr lang="en-US" altLang="ko-KR" sz="1400" dirty="0" smtClean="0">
                <a:solidFill>
                  <a:schemeClr val="tx1"/>
                </a:solidFill>
              </a:rPr>
              <a:t>3</a:t>
            </a:r>
            <a:r>
              <a:rPr lang="ko-KR" altLang="en-US" sz="1400" dirty="0" smtClean="0">
                <a:solidFill>
                  <a:schemeClr val="tx1"/>
                </a:solidFill>
              </a:rPr>
              <a:t>호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대각선 방향의 모서리가 둥근 사각형 9"/>
          <p:cNvSpPr/>
          <p:nvPr/>
        </p:nvSpPr>
        <p:spPr>
          <a:xfrm>
            <a:off x="971600" y="3002152"/>
            <a:ext cx="7733004" cy="3397463"/>
          </a:xfrm>
          <a:prstGeom prst="round2DiagRect">
            <a:avLst>
              <a:gd name="adj1" fmla="val 695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현행 벌점산정 방식이 벌점 합계를 </a:t>
            </a:r>
            <a:r>
              <a:rPr lang="ko-KR" altLang="en-US" dirty="0" err="1" smtClean="0">
                <a:solidFill>
                  <a:schemeClr val="tx1"/>
                </a:solidFill>
              </a:rPr>
              <a:t>점검받은</a:t>
            </a:r>
            <a:r>
              <a:rPr lang="ko-KR" altLang="en-US" dirty="0" smtClean="0">
                <a:solidFill>
                  <a:schemeClr val="tx1"/>
                </a:solidFill>
              </a:rPr>
              <a:t> 현장 수로 나누는 평균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방식으로 되어 있어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현장이 많은 업체일수록 불이익이 적어 불합리</a:t>
            </a: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chemeClr val="tx1"/>
                </a:solidFill>
              </a:rPr>
              <a:t>   </a:t>
            </a:r>
            <a:r>
              <a:rPr lang="en-US" altLang="ko-KR" sz="1600" dirty="0" smtClean="0">
                <a:solidFill>
                  <a:schemeClr val="tx1"/>
                </a:solidFill>
              </a:rPr>
              <a:t>* </a:t>
            </a:r>
            <a:r>
              <a:rPr lang="ko-KR" altLang="en-US" sz="1600" dirty="0" smtClean="0">
                <a:solidFill>
                  <a:schemeClr val="tx1"/>
                </a:solidFill>
              </a:rPr>
              <a:t>최근 </a:t>
            </a:r>
            <a:r>
              <a:rPr lang="en-US" altLang="ko-KR" sz="1600" dirty="0" smtClean="0">
                <a:solidFill>
                  <a:schemeClr val="tx1"/>
                </a:solidFill>
              </a:rPr>
              <a:t>2</a:t>
            </a:r>
            <a:r>
              <a:rPr lang="ko-KR" altLang="en-US" sz="1600" dirty="0" smtClean="0">
                <a:solidFill>
                  <a:schemeClr val="tx1"/>
                </a:solidFill>
              </a:rPr>
              <a:t>년간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</a:rPr>
              <a:t>상위 </a:t>
            </a:r>
            <a:r>
              <a:rPr lang="en-US" altLang="ko-KR" sz="1600" dirty="0" smtClean="0">
                <a:solidFill>
                  <a:schemeClr val="tx1"/>
                </a:solidFill>
              </a:rPr>
              <a:t>100</a:t>
            </a:r>
            <a:r>
              <a:rPr lang="ko-KR" altLang="en-US" sz="1600" dirty="0" smtClean="0">
                <a:solidFill>
                  <a:schemeClr val="tx1"/>
                </a:solidFill>
              </a:rPr>
              <a:t>위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시공사</a:t>
            </a:r>
            <a:r>
              <a:rPr lang="ko-KR" altLang="en-US" sz="1600" dirty="0" smtClean="0">
                <a:solidFill>
                  <a:schemeClr val="tx1"/>
                </a:solidFill>
              </a:rPr>
              <a:t> 중 불이익부과 기준인 벌점 </a:t>
            </a:r>
            <a:r>
              <a:rPr lang="en-US" altLang="ko-KR" sz="1600" dirty="0" smtClean="0">
                <a:solidFill>
                  <a:schemeClr val="tx1"/>
                </a:solidFill>
              </a:rPr>
              <a:t>1</a:t>
            </a:r>
            <a:r>
              <a:rPr lang="ko-KR" altLang="en-US" sz="1600" dirty="0" smtClean="0">
                <a:solidFill>
                  <a:schemeClr val="tx1"/>
                </a:solidFill>
              </a:rPr>
              <a:t>점 이상인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 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시공사는</a:t>
            </a:r>
            <a:r>
              <a:rPr lang="ko-KR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1</a:t>
            </a:r>
            <a:r>
              <a:rPr lang="ko-KR" altLang="en-US" sz="1600" dirty="0" smtClean="0">
                <a:solidFill>
                  <a:schemeClr val="tx1"/>
                </a:solidFill>
              </a:rPr>
              <a:t>개에 불과</a:t>
            </a:r>
            <a:endParaRPr lang="ko-KR" altLang="en-US" sz="16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0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→ </a:t>
            </a:r>
            <a:r>
              <a:rPr lang="ko-KR" altLang="en-US" dirty="0" smtClean="0">
                <a:solidFill>
                  <a:schemeClr val="tx1"/>
                </a:solidFill>
              </a:rPr>
              <a:t>이에 따라 벌점 산정방식을 평균방식에서 벌점을 단순 합산하는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 방식으로 변경하여 벌점제도의 실효성을 강화 </a:t>
            </a:r>
            <a:r>
              <a:rPr lang="en-US" altLang="ko-KR" b="1" dirty="0" smtClean="0">
                <a:solidFill>
                  <a:schemeClr val="tx1"/>
                </a:solidFill>
              </a:rPr>
              <a:t>(★</a:t>
            </a:r>
            <a:r>
              <a:rPr lang="ko-KR" altLang="en-US" b="1" dirty="0" smtClean="0">
                <a:solidFill>
                  <a:schemeClr val="tx1"/>
                </a:solidFill>
              </a:rPr>
              <a:t>시행일 </a:t>
            </a:r>
            <a:r>
              <a:rPr lang="en-US" altLang="ko-KR" b="1" dirty="0" smtClean="0">
                <a:solidFill>
                  <a:schemeClr val="tx1"/>
                </a:solidFill>
              </a:rPr>
              <a:t>‘23.1.1)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323528" y="2763326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개정이</a:t>
            </a:r>
            <a:r>
              <a:rPr lang="ko-KR" altLang="en-US" sz="20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유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61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</a:t>
            </a:r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계정이유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3780992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325476"/>
              </p:ext>
            </p:extLst>
          </p:nvPr>
        </p:nvGraphicFramePr>
        <p:xfrm>
          <a:off x="1682090" y="2240296"/>
          <a:ext cx="6706334" cy="313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3167"/>
                <a:gridCol w="3353167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2762080"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반기에 동일 업체의 건설공사 또는 건설기술용역을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이상 점검한 경우 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벌점의</a:t>
                      </a:r>
                      <a:r>
                        <a:rPr lang="ko-KR" altLang="en-US" sz="1600" b="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합을 점검 수로 나누어 벌점 산정</a:t>
                      </a:r>
                      <a:endParaRPr lang="ko-KR" alt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반기에 받은 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모든 벌점의 합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에서 </a:t>
                      </a:r>
                      <a:r>
                        <a:rPr lang="ko-KR" altLang="en-US" sz="1600" b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반기별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경감점수</a:t>
                      </a:r>
                      <a:r>
                        <a:rPr lang="en-US" altLang="ko-KR" sz="1600" b="0" u="sng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ko-KR" altLang="en-US" sz="16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</a:t>
                      </a:r>
                      <a:r>
                        <a:rPr lang="ko-KR" altLang="en-US" sz="1600" b="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뺀 점수</a:t>
                      </a:r>
                      <a:r>
                        <a:rPr lang="ko-KR" alt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벌점 산정</a:t>
                      </a:r>
                      <a:endParaRPr lang="en-US" altLang="ko-KR" sz="16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</a:t>
                      </a:r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반기별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무사망사고 업체 또는 현장</a:t>
                      </a:r>
                      <a:endParaRPr lang="en-US" altLang="ko-KR" sz="1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관리가 우수한 업체의 벌점 경감</a:t>
                      </a:r>
                      <a:endParaRPr lang="en-US" altLang="ko-KR" sz="1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(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주요 </a:t>
                      </a:r>
                      <a:r>
                        <a:rPr lang="ko-KR" alt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조문별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계정이유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ko-KR" alt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참조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0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132856"/>
            <a:ext cx="9144000" cy="2520280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1" y="279283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b="1" smtClean="0">
                <a:solidFill>
                  <a:schemeClr val="bg1"/>
                </a:solidFill>
              </a:rPr>
              <a:t>제도개선 배경</a:t>
            </a:r>
            <a:endParaRPr lang="ko-KR" altLang="en-US" sz="7200" b="1" dirty="0">
              <a:solidFill>
                <a:schemeClr val="bg1"/>
              </a:solidFill>
            </a:endParaRPr>
          </a:p>
        </p:txBody>
      </p:sp>
      <p:pic>
        <p:nvPicPr>
          <p:cNvPr id="52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2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</a:t>
            </a:r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계정이유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971600" y="1713479"/>
            <a:ext cx="773300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  건설현장의 안전〮품질관리 강화를 위한 경감제도 도입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en-US" altLang="ko-KR" sz="1400" dirty="0" smtClean="0">
                <a:solidFill>
                  <a:schemeClr val="tx1"/>
                </a:solidFill>
              </a:rPr>
              <a:t>          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별표</a:t>
            </a:r>
            <a:r>
              <a:rPr lang="en-US" altLang="ko-KR" sz="1400" dirty="0" smtClean="0">
                <a:solidFill>
                  <a:schemeClr val="tx1"/>
                </a:solidFill>
              </a:rPr>
              <a:t>8 </a:t>
            </a:r>
            <a:r>
              <a:rPr lang="ko-KR" altLang="en-US" sz="1400" dirty="0" smtClean="0">
                <a:solidFill>
                  <a:schemeClr val="tx1"/>
                </a:solidFill>
              </a:rPr>
              <a:t>제</a:t>
            </a:r>
            <a:r>
              <a:rPr lang="en-US" altLang="ko-KR" sz="1400" dirty="0" smtClean="0">
                <a:solidFill>
                  <a:schemeClr val="tx1"/>
                </a:solidFill>
              </a:rPr>
              <a:t>5</a:t>
            </a:r>
            <a:r>
              <a:rPr lang="ko-KR" altLang="en-US" sz="1400" dirty="0" smtClean="0">
                <a:solidFill>
                  <a:schemeClr val="tx1"/>
                </a:solidFill>
              </a:rPr>
              <a:t>호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바목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</a:rPr>
              <a:t>신설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대각선 방향의 모서리가 둥근 사각형 9"/>
          <p:cNvSpPr/>
          <p:nvPr/>
        </p:nvSpPr>
        <p:spPr>
          <a:xfrm>
            <a:off x="971600" y="2994109"/>
            <a:ext cx="7733004" cy="3527992"/>
          </a:xfrm>
          <a:prstGeom prst="round2DiagRect">
            <a:avLst>
              <a:gd name="adj1" fmla="val 695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업계가 안전사고 및 부실공사 예방을 위해 더욱 노력하도록 유도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하기 위해 우수한 업체에는 벌점을 경감해주는 제도를 도입</a:t>
            </a: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>
                <a:solidFill>
                  <a:schemeClr val="tx1"/>
                </a:solidFill>
              </a:rPr>
              <a:t>   </a:t>
            </a: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경감제도</a:t>
            </a:r>
            <a:r>
              <a:rPr lang="en-US" altLang="ko-KR" dirty="0" smtClean="0">
                <a:solidFill>
                  <a:schemeClr val="tx1"/>
                </a:solidFill>
              </a:rPr>
              <a:t>1) </a:t>
            </a:r>
            <a:r>
              <a:rPr lang="ko-KR" altLang="en-US" dirty="0" smtClean="0">
                <a:solidFill>
                  <a:schemeClr val="tx1"/>
                </a:solidFill>
              </a:rPr>
              <a:t>건설사고와 직접적으로 연관된 </a:t>
            </a:r>
            <a:r>
              <a:rPr lang="ko-KR" altLang="en-US" dirty="0" err="1" smtClean="0">
                <a:solidFill>
                  <a:schemeClr val="tx1"/>
                </a:solidFill>
              </a:rPr>
              <a:t>시공사가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반기동안</a:t>
            </a:r>
            <a:r>
              <a:rPr lang="ko-KR" altLang="en-US" dirty="0" smtClean="0">
                <a:solidFill>
                  <a:schemeClr val="tx1"/>
                </a:solidFill>
              </a:rPr>
              <a:t> 사망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사고가 없는 경우 다음 반기에 측정된 부실벌점을 일정비율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경감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500" dirty="0">
                <a:solidFill>
                  <a:schemeClr val="tx1"/>
                </a:solidFill>
              </a:rPr>
              <a:t> </a:t>
            </a:r>
            <a:r>
              <a:rPr lang="en-US" altLang="ko-KR" sz="500" dirty="0" smtClean="0">
                <a:solidFill>
                  <a:schemeClr val="tx1"/>
                </a:solidFill>
              </a:rPr>
              <a:t>    </a:t>
            </a:r>
            <a:endParaRPr lang="ko-KR" altLang="en-US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>
                <a:solidFill>
                  <a:schemeClr val="tx1"/>
                </a:solidFill>
              </a:rPr>
              <a:t>   </a:t>
            </a: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경감제도</a:t>
            </a:r>
            <a:r>
              <a:rPr lang="en-US" altLang="ko-KR" dirty="0" smtClean="0">
                <a:solidFill>
                  <a:schemeClr val="tx1"/>
                </a:solidFill>
              </a:rPr>
              <a:t>2) </a:t>
            </a:r>
            <a:r>
              <a:rPr lang="ko-KR" altLang="en-US" dirty="0" smtClean="0">
                <a:solidFill>
                  <a:schemeClr val="tx1"/>
                </a:solidFill>
              </a:rPr>
              <a:t>현장관리가 우수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점검현장 수 대비 벌점 </a:t>
            </a:r>
            <a:r>
              <a:rPr lang="ko-KR" altLang="en-US" dirty="0" err="1" smtClean="0">
                <a:solidFill>
                  <a:schemeClr val="tx1"/>
                </a:solidFill>
              </a:rPr>
              <a:t>미부과</a:t>
            </a:r>
            <a:r>
              <a:rPr lang="ko-KR" altLang="en-US" dirty="0" smtClean="0">
                <a:solidFill>
                  <a:schemeClr val="tx1"/>
                </a:solidFill>
              </a:rPr>
              <a:t> 비율이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80% </a:t>
            </a:r>
            <a:r>
              <a:rPr lang="ko-KR" altLang="en-US" dirty="0" smtClean="0">
                <a:solidFill>
                  <a:schemeClr val="tx1"/>
                </a:solidFill>
              </a:rPr>
              <a:t>이상인 경우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한 </a:t>
            </a:r>
            <a:r>
              <a:rPr lang="ko-KR" altLang="en-US" dirty="0" err="1" smtClean="0">
                <a:solidFill>
                  <a:schemeClr val="tx1"/>
                </a:solidFill>
              </a:rPr>
              <a:t>시공사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건설기술용역사업자에 해당반기 벌점을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일정점수 경감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323528" y="2763326"/>
            <a:ext cx="1440160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개정이</a:t>
            </a:r>
            <a:r>
              <a:rPr lang="ko-KR" altLang="en-US" sz="20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유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19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</a:t>
            </a:r>
            <a:r>
              <a:rPr lang="ko-KR" altLang="en-US" sz="2800" b="1" dirty="0" err="1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조문별</a:t>
            </a:r>
            <a:r>
              <a:rPr lang="ko-KR" altLang="en-US" sz="2800" b="1" dirty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계정이유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대각선 방향의 모서리가 둥근 사각형 17"/>
          <p:cNvSpPr/>
          <p:nvPr/>
        </p:nvSpPr>
        <p:spPr>
          <a:xfrm>
            <a:off x="971600" y="1880256"/>
            <a:ext cx="7660996" cy="4501072"/>
          </a:xfrm>
          <a:prstGeom prst="round2DiagRect">
            <a:avLst>
              <a:gd name="adj1" fmla="val 737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오각형 22"/>
          <p:cNvSpPr/>
          <p:nvPr/>
        </p:nvSpPr>
        <p:spPr>
          <a:xfrm>
            <a:off x="323528" y="1520216"/>
            <a:ext cx="1440160" cy="720080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</a:t>
            </a:r>
            <a:endParaRPr lang="en-US" altLang="ko-KR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개정사항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129725"/>
              </p:ext>
            </p:extLst>
          </p:nvPr>
        </p:nvGraphicFramePr>
        <p:xfrm>
          <a:off x="1682090" y="2240296"/>
          <a:ext cx="6706334" cy="39970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5734"/>
                <a:gridCol w="54006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현    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 정 안</a:t>
                      </a:r>
                      <a:endParaRPr lang="ko-KR" altLang="en-US" dirty="0"/>
                    </a:p>
                  </a:txBody>
                  <a:tcPr/>
                </a:tc>
              </a:tr>
              <a:tr h="3626176"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en-US" altLang="ko-KR" sz="500" dirty="0" smtClean="0"/>
                    </a:p>
                    <a:p>
                      <a:pPr marL="0" indent="0"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dirty="0" smtClean="0"/>
                        <a:t>&lt;</a:t>
                      </a:r>
                      <a:r>
                        <a:rPr lang="ko-KR" altLang="en-US" sz="1600" dirty="0" smtClean="0"/>
                        <a:t>신  설</a:t>
                      </a:r>
                      <a:r>
                        <a:rPr lang="en-US" altLang="ko-KR" sz="1600" dirty="0" smtClean="0"/>
                        <a:t>&gt;</a:t>
                      </a:r>
                    </a:p>
                    <a:p>
                      <a:pPr marL="0" indent="0"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호바목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반기별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사망사고가 없는 건설사업자 또는 주택건설</a:t>
                      </a:r>
                      <a:endParaRPr lang="en-US" altLang="ko-KR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fontAlgn="base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등록업자는 다음 반기에 부과된 벌점을 경감</a:t>
                      </a:r>
                      <a:endParaRPr lang="en-US" altLang="ko-KR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ko-KR" alt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회 이상 점검을 받은 건설사업자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주택건설등록업자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또는 건설기술용역사업자는 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반기별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점검현장 수 대비 벌점 </a:t>
                      </a:r>
                      <a:r>
                        <a:rPr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미부과현장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비율이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이상인 경우 해당 반기 벌점 경감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fontAlgn="base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ko-KR" alt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01582"/>
              </p:ext>
            </p:extLst>
          </p:nvPr>
        </p:nvGraphicFramePr>
        <p:xfrm>
          <a:off x="3144540" y="3573017"/>
          <a:ext cx="5067963" cy="729996"/>
        </p:xfrm>
        <a:graphic>
          <a:graphicData uri="http://schemas.openxmlformats.org/drawingml/2006/table">
            <a:tbl>
              <a:tblPr/>
              <a:tblGrid>
                <a:gridCol w="1573799"/>
                <a:gridCol w="873541"/>
                <a:gridCol w="873541"/>
                <a:gridCol w="873541"/>
                <a:gridCol w="873541"/>
              </a:tblGrid>
              <a:tr h="26669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60" dirty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무사망사고 연속반기 수</a:t>
                      </a:r>
                      <a:endParaRPr lang="ko-KR" altLang="en-US" sz="1200" kern="0" spc="-16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반기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2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반기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3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반기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4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반기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경감률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20%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36%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49%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59%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447877"/>
              </p:ext>
            </p:extLst>
          </p:nvPr>
        </p:nvGraphicFramePr>
        <p:xfrm>
          <a:off x="3131840" y="5359750"/>
          <a:ext cx="5097516" cy="729996"/>
        </p:xfrm>
        <a:graphic>
          <a:graphicData uri="http://schemas.openxmlformats.org/drawingml/2006/table">
            <a:tbl>
              <a:tblPr/>
              <a:tblGrid>
                <a:gridCol w="1296144"/>
                <a:gridCol w="1512168"/>
                <a:gridCol w="1500852"/>
                <a:gridCol w="788352"/>
              </a:tblGrid>
              <a:tr h="2965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관리우수 비율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80%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</a:rPr>
                        <a:t>~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90%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미만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90%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</a:rPr>
                        <a:t>~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95%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미만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95% 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~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경감점수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0.2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0.5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6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132856"/>
            <a:ext cx="9144000" cy="2520280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899592" y="2564904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 smtClean="0">
                <a:solidFill>
                  <a:schemeClr val="bg1"/>
                </a:solidFill>
              </a:rPr>
              <a:t>벌점심의위원회 </a:t>
            </a:r>
            <a:endParaRPr lang="en-US" altLang="ko-KR" sz="54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5400" b="1" dirty="0" smtClean="0">
                <a:solidFill>
                  <a:schemeClr val="bg1"/>
                </a:solidFill>
              </a:rPr>
              <a:t>운영규정</a:t>
            </a:r>
            <a:endParaRPr lang="ko-KR" altLang="en-US" sz="5400" b="1" dirty="0">
              <a:solidFill>
                <a:schemeClr val="bg1"/>
              </a:solidFill>
            </a:endParaRPr>
          </a:p>
        </p:txBody>
      </p:sp>
      <p:pic>
        <p:nvPicPr>
          <p:cNvPr id="52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0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대각선 방향의 모서리가 둥근 사각형 10"/>
          <p:cNvSpPr/>
          <p:nvPr/>
        </p:nvSpPr>
        <p:spPr>
          <a:xfrm>
            <a:off x="683568" y="1772816"/>
            <a:ext cx="8064896" cy="4608512"/>
          </a:xfrm>
          <a:prstGeom prst="round2DiagRect">
            <a:avLst>
              <a:gd name="adj1" fmla="val 506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>
                <a:solidFill>
                  <a:schemeClr val="tx1"/>
                </a:solidFill>
              </a:rPr>
              <a:t>□ </a:t>
            </a:r>
            <a:r>
              <a:rPr lang="ko-KR" altLang="en-US" sz="2000" dirty="0" smtClean="0">
                <a:solidFill>
                  <a:schemeClr val="tx1"/>
                </a:solidFill>
              </a:rPr>
              <a:t>개선된 측정기준에 따른 벌점부과의 적정성을 심의하기 위한 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 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위원회 심의절차</a:t>
            </a:r>
            <a:r>
              <a:rPr lang="ko-KR" altLang="en-US" sz="2000" dirty="0" smtClean="0">
                <a:solidFill>
                  <a:schemeClr val="tx1"/>
                </a:solidFill>
              </a:rPr>
              <a:t>를 건설기술진흥법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시행령에 도입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0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 smtClean="0">
                <a:solidFill>
                  <a:schemeClr val="tx1"/>
                </a:solidFill>
              </a:rPr>
              <a:t>ㅇ</a:t>
            </a:r>
            <a:r>
              <a:rPr lang="ko-KR" altLang="en-US" sz="2000" dirty="0" smtClean="0">
                <a:solidFill>
                  <a:schemeClr val="tx1"/>
                </a:solidFill>
              </a:rPr>
              <a:t> 이에 따라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1" dirty="0">
                <a:solidFill>
                  <a:schemeClr val="tx1"/>
                </a:solidFill>
              </a:rPr>
              <a:t>위원의 자격</a:t>
            </a:r>
            <a:r>
              <a:rPr lang="en-US" altLang="ko-KR" sz="2000" b="1" dirty="0">
                <a:solidFill>
                  <a:schemeClr val="tx1"/>
                </a:solidFill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의무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심의방법 및 절차 등</a:t>
            </a:r>
            <a:r>
              <a:rPr lang="en-US" altLang="ko-KR" sz="2000" dirty="0" smtClean="0">
                <a:solidFill>
                  <a:schemeClr val="tx1"/>
                </a:solidFill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</a:rPr>
              <a:t>위원회의 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</a:rPr>
              <a:t>구성〮운영을 위하여 필요한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세부사항을 마련</a:t>
            </a:r>
            <a:r>
              <a:rPr lang="ko-KR" altLang="en-US" sz="2000" dirty="0" smtClean="0">
                <a:solidFill>
                  <a:schemeClr val="tx1"/>
                </a:solidFill>
              </a:rPr>
              <a:t>하여 고시</a:t>
            </a:r>
            <a:endParaRPr lang="ko-KR" altLang="en-US" sz="16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오각형 15"/>
          <p:cNvSpPr/>
          <p:nvPr/>
        </p:nvSpPr>
        <p:spPr>
          <a:xfrm>
            <a:off x="323528" y="1524135"/>
            <a:ext cx="1368152" cy="503664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개요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838432"/>
              </p:ext>
            </p:extLst>
          </p:nvPr>
        </p:nvGraphicFramePr>
        <p:xfrm>
          <a:off x="1259632" y="2904839"/>
          <a:ext cx="6732790" cy="2005872"/>
        </p:xfrm>
        <a:graphic>
          <a:graphicData uri="http://schemas.openxmlformats.org/drawingml/2006/table">
            <a:tbl>
              <a:tblPr/>
              <a:tblGrid>
                <a:gridCol w="1596464"/>
                <a:gridCol w="3539862"/>
                <a:gridCol w="1596464"/>
              </a:tblGrid>
              <a:tr h="294420">
                <a:tc>
                  <a:txBody>
                    <a:bodyPr/>
                    <a:lstStyle/>
                    <a:p>
                      <a:pPr marL="330200" marR="0" indent="-3302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kern="0" spc="0" dirty="0">
                        <a:solidFill>
                          <a:srgbClr val="000000"/>
                        </a:solidFill>
                        <a:effectLst/>
                        <a:latin typeface="한양중고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30200" marR="0" indent="-33020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시행령 개정 주요내용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제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87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조의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3)&gt;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30200" marR="0" indent="-3302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kern="0" spc="0" dirty="0">
                        <a:solidFill>
                          <a:srgbClr val="000000"/>
                        </a:solidFill>
                        <a:effectLst/>
                        <a:latin typeface="한양중고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89380">
                <a:tc gridSpan="3">
                  <a:txBody>
                    <a:bodyPr/>
                    <a:lstStyle/>
                    <a:p>
                      <a:pPr marL="622300" marR="0" indent="-62230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kern="0" spc="3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제</a:t>
                      </a: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600" kern="0" spc="3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항</a:t>
                      </a: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kern="0" spc="2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벌점 부과 결과에 대한 이의 신청을 심의하기 위하여 각 </a:t>
                      </a:r>
                      <a:r>
                        <a:rPr lang="ko-KR" altLang="en-US" sz="1600" kern="0" spc="2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측정</a:t>
                      </a:r>
                      <a:endParaRPr lang="en-US" altLang="ko-KR" sz="1600" kern="0" spc="20" dirty="0" smtClean="0">
                        <a:solidFill>
                          <a:srgbClr val="000000"/>
                        </a:solidFill>
                        <a:effectLst/>
                        <a:ea typeface="맑은 고딕" panose="020B0503020000020004" pitchFamily="50" charset="-127"/>
                      </a:endParaRPr>
                    </a:p>
                    <a:p>
                      <a:pPr marL="622300" marR="0" indent="-62230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2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         </a:t>
                      </a:r>
                      <a:r>
                        <a:rPr lang="ko-KR" altLang="en-US" sz="1600" kern="0" spc="3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기관별로 </a:t>
                      </a:r>
                      <a:r>
                        <a:rPr lang="ko-KR" altLang="en-US" sz="1600" kern="0" spc="3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벌점심의위원회를 운영</a:t>
                      </a:r>
                      <a:endParaRPr lang="ko-KR" altLang="en-US" sz="1600" kern="0" spc="3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81000" marR="0" indent="-38100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kern="0" spc="3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제</a:t>
                      </a: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600" kern="0" spc="3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항</a:t>
                      </a: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kern="0" spc="3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위원회는 위원장 및 </a:t>
                      </a: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r>
                        <a:rPr lang="ko-KR" altLang="en-US" sz="1600" kern="0" spc="3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명 이상의 위원으로 구성</a:t>
                      </a:r>
                      <a:endParaRPr lang="ko-KR" altLang="en-US" sz="1600" kern="0" spc="3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81000" marR="0" indent="-38100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kern="0" spc="3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제</a:t>
                      </a: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r>
                        <a:rPr lang="ko-KR" altLang="en-US" sz="1600" kern="0" spc="3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항</a:t>
                      </a:r>
                      <a:r>
                        <a:rPr lang="en-US" altLang="ko-KR" sz="1600" kern="0" spc="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위원회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구성ㆍ운영에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필요한 사항은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국토부장관이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정하여 고시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323528" y="529516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벌점심의위원회 운영규정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21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대각선 방향의 모서리가 둥근 사각형 10"/>
          <p:cNvSpPr/>
          <p:nvPr/>
        </p:nvSpPr>
        <p:spPr>
          <a:xfrm>
            <a:off x="683568" y="1772816"/>
            <a:ext cx="8064896" cy="4608512"/>
          </a:xfrm>
          <a:prstGeom prst="round2DiagRect">
            <a:avLst>
              <a:gd name="adj1" fmla="val 506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□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제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장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총칙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 smtClean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 smtClean="0">
                <a:solidFill>
                  <a:schemeClr val="tx1"/>
                </a:solidFill>
              </a:rPr>
              <a:t>ㅇ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목적</a:t>
            </a:r>
            <a:r>
              <a:rPr lang="en-US" altLang="ko-KR" sz="2000" dirty="0" smtClean="0">
                <a:solidFill>
                  <a:schemeClr val="tx1"/>
                </a:solidFill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</a:rPr>
              <a:t>시행령 제</a:t>
            </a:r>
            <a:r>
              <a:rPr lang="en-US" altLang="ko-KR" sz="2000" dirty="0" smtClean="0">
                <a:solidFill>
                  <a:schemeClr val="tx1"/>
                </a:solidFill>
              </a:rPr>
              <a:t>87</a:t>
            </a:r>
            <a:r>
              <a:rPr lang="ko-KR" altLang="en-US" sz="2000" dirty="0" smtClean="0">
                <a:solidFill>
                  <a:schemeClr val="tx1"/>
                </a:solidFill>
              </a:rPr>
              <a:t>조의</a:t>
            </a:r>
            <a:r>
              <a:rPr lang="en-US" altLang="ko-KR" sz="2000" dirty="0" smtClean="0">
                <a:solidFill>
                  <a:schemeClr val="tx1"/>
                </a:solidFill>
              </a:rPr>
              <a:t>3 </a:t>
            </a:r>
            <a:r>
              <a:rPr lang="ko-KR" altLang="en-US" sz="2000" dirty="0" smtClean="0">
                <a:solidFill>
                  <a:schemeClr val="tx1"/>
                </a:solidFill>
              </a:rPr>
              <a:t>제</a:t>
            </a:r>
            <a:r>
              <a:rPr lang="en-US" altLang="ko-KR" sz="2000" dirty="0" smtClean="0">
                <a:solidFill>
                  <a:schemeClr val="tx1"/>
                </a:solidFill>
              </a:rPr>
              <a:t>6</a:t>
            </a:r>
            <a:r>
              <a:rPr lang="ko-KR" altLang="en-US" sz="2000" dirty="0" smtClean="0">
                <a:solidFill>
                  <a:schemeClr val="tx1"/>
                </a:solidFill>
              </a:rPr>
              <a:t>항에 따른 벌점심의위원회의 구성〮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</a:rPr>
              <a:t>운영 등에 필요한 사항을 정함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>
                <a:solidFill>
                  <a:schemeClr val="tx1"/>
                </a:solidFill>
              </a:rPr>
              <a:t>ㅇ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적용범위</a:t>
            </a:r>
            <a:r>
              <a:rPr lang="en-US" altLang="ko-KR" sz="2000" dirty="0" smtClean="0">
                <a:solidFill>
                  <a:schemeClr val="tx1"/>
                </a:solidFill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  <a:latin typeface="+mj-lt"/>
              </a:rPr>
              <a:t>시행령 제</a:t>
            </a:r>
            <a:r>
              <a:rPr lang="en-US" altLang="ko-KR" sz="2000" dirty="0" smtClean="0">
                <a:solidFill>
                  <a:schemeClr val="tx1"/>
                </a:solidFill>
                <a:latin typeface="+mj-lt"/>
              </a:rPr>
              <a:t>87</a:t>
            </a:r>
            <a:r>
              <a:rPr lang="ko-KR" altLang="en-US" sz="2000" dirty="0" smtClean="0">
                <a:solidFill>
                  <a:schemeClr val="tx1"/>
                </a:solidFill>
                <a:latin typeface="+mj-lt"/>
              </a:rPr>
              <a:t>조의</a:t>
            </a:r>
            <a:r>
              <a:rPr lang="en-US" altLang="ko-KR" sz="2000" dirty="0" smtClean="0">
                <a:solidFill>
                  <a:schemeClr val="tx1"/>
                </a:solidFill>
                <a:latin typeface="+mj-lt"/>
              </a:rPr>
              <a:t>2 </a:t>
            </a:r>
            <a:r>
              <a:rPr lang="ko-KR" altLang="en-US" sz="2000" dirty="0" smtClean="0">
                <a:solidFill>
                  <a:schemeClr val="tx1"/>
                </a:solidFill>
                <a:latin typeface="+mj-lt"/>
              </a:rPr>
              <a:t>제</a:t>
            </a:r>
            <a:r>
              <a:rPr lang="en-US" altLang="ko-KR" sz="2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ko-KR" altLang="en-US" sz="2000" dirty="0" smtClean="0">
                <a:solidFill>
                  <a:schemeClr val="tx1"/>
                </a:solidFill>
                <a:latin typeface="+mj-lt"/>
              </a:rPr>
              <a:t>항에 따라 부과대상자가 벌점 </a:t>
            </a:r>
            <a:endParaRPr lang="en-US" altLang="ko-KR" sz="2000" dirty="0" smtClean="0">
              <a:solidFill>
                <a:schemeClr val="tx1"/>
              </a:solidFill>
              <a:latin typeface="+mj-lt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  <a:latin typeface="+mj-lt"/>
              </a:rPr>
              <a:t>부과에 대하여 이의 신청을 하는 경우에 적용</a:t>
            </a:r>
            <a:endParaRPr lang="en-US" altLang="ko-KR" sz="2000" dirty="0" smtClean="0">
              <a:solidFill>
                <a:schemeClr val="tx1"/>
              </a:solidFill>
              <a:latin typeface="+mj-lt"/>
            </a:endParaRPr>
          </a:p>
          <a:p>
            <a:pPr fontAlgn="base">
              <a:lnSpc>
                <a:spcPct val="150000"/>
              </a:lnSpc>
            </a:pPr>
            <a:endParaRPr lang="en-US" altLang="ko-KR" sz="2400" dirty="0">
              <a:solidFill>
                <a:schemeClr val="tx1"/>
              </a:solidFill>
              <a:latin typeface="+mj-lt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2200" dirty="0" smtClean="0">
              <a:solidFill>
                <a:schemeClr val="tx1"/>
              </a:solidFill>
              <a:latin typeface="+mj-lt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2400" dirty="0">
              <a:solidFill>
                <a:schemeClr val="tx1"/>
              </a:solidFill>
              <a:latin typeface="+mj-lt"/>
              <a:ea typeface="HY중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오각형 15"/>
          <p:cNvSpPr/>
          <p:nvPr/>
        </p:nvSpPr>
        <p:spPr>
          <a:xfrm>
            <a:off x="323528" y="1524135"/>
            <a:ext cx="1368152" cy="503664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주요내용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23528" y="529516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벌점심의위원회 운영규정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6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대각선 방향의 모서리가 둥근 사각형 10"/>
          <p:cNvSpPr/>
          <p:nvPr/>
        </p:nvSpPr>
        <p:spPr>
          <a:xfrm>
            <a:off x="683568" y="1772816"/>
            <a:ext cx="8064896" cy="4608512"/>
          </a:xfrm>
          <a:prstGeom prst="round2DiagRect">
            <a:avLst>
              <a:gd name="adj1" fmla="val 506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□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제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장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벌점심의위원회 구성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 smtClean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 smtClean="0">
                <a:solidFill>
                  <a:schemeClr val="tx1"/>
                </a:solidFill>
              </a:rPr>
              <a:t>ㅇ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구성</a:t>
            </a:r>
            <a:r>
              <a:rPr lang="en-US" altLang="ko-KR" sz="2000" dirty="0" smtClean="0">
                <a:solidFill>
                  <a:schemeClr val="tx1"/>
                </a:solidFill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</a:rPr>
              <a:t>측정기관에 소속된 공무원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임〮직원 중 측정기관의 장이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  </a:t>
            </a:r>
            <a:r>
              <a:rPr lang="ko-KR" altLang="en-US" sz="2000" dirty="0" smtClean="0">
                <a:solidFill>
                  <a:schemeClr val="tx1"/>
                </a:solidFill>
              </a:rPr>
              <a:t> 임명한 위원장 </a:t>
            </a:r>
            <a:r>
              <a:rPr lang="en-US" altLang="ko-KR" sz="2000" dirty="0" smtClean="0">
                <a:solidFill>
                  <a:schemeClr val="tx1"/>
                </a:solidFill>
              </a:rPr>
              <a:t>+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6</a:t>
            </a:r>
            <a:r>
              <a:rPr lang="ko-KR" altLang="en-US" sz="2000" dirty="0" smtClean="0">
                <a:solidFill>
                  <a:schemeClr val="tx1"/>
                </a:solidFill>
              </a:rPr>
              <a:t>명 이상의 외부 전문가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>
                <a:solidFill>
                  <a:schemeClr val="tx1"/>
                </a:solidFill>
              </a:rPr>
              <a:t>ㅇ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위원의 자격</a:t>
            </a:r>
            <a:r>
              <a:rPr lang="en-US" altLang="ko-KR" sz="2000" dirty="0" smtClean="0">
                <a:solidFill>
                  <a:schemeClr val="tx1"/>
                </a:solidFill>
              </a:rPr>
              <a:t>)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lt"/>
              </a:rPr>
              <a:t>국토부</a:t>
            </a:r>
            <a:r>
              <a:rPr lang="en-US" altLang="ko-KR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lt"/>
              </a:rPr>
              <a:t>발주청</a:t>
            </a:r>
            <a:r>
              <a:rPr lang="en-US" altLang="ko-KR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+mj-lt"/>
              </a:rPr>
              <a:t>또는 인〮허가기관에 소속된 자로써   </a:t>
            </a:r>
            <a:endParaRPr lang="en-US" altLang="ko-KR" sz="2000" dirty="0" smtClean="0">
              <a:solidFill>
                <a:schemeClr val="tx1"/>
              </a:solidFill>
              <a:latin typeface="+mj-lt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  <a:latin typeface="+mj-lt"/>
              </a:rPr>
              <a:t>공사감독자</a:t>
            </a:r>
            <a:r>
              <a:rPr lang="en-US" altLang="ko-KR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lt"/>
              </a:rPr>
              <a:t>부실측정 업무 담당자 또는 점검 업무 담당자</a:t>
            </a:r>
            <a:endParaRPr lang="en-US" altLang="ko-KR" sz="2000" dirty="0" smtClean="0">
              <a:solidFill>
                <a:schemeClr val="tx1"/>
              </a:solidFill>
              <a:latin typeface="+mj-lt"/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</a:rPr>
              <a:t>  - </a:t>
            </a:r>
            <a:r>
              <a:rPr lang="ko-KR" altLang="en-US" sz="2000" dirty="0" smtClean="0">
                <a:solidFill>
                  <a:schemeClr val="tx1"/>
                </a:solidFill>
              </a:rPr>
              <a:t>위 업무와 관련된 단체 및 연구기관 등의 임〮직원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- </a:t>
            </a:r>
            <a:r>
              <a:rPr lang="ko-KR" altLang="en-US" sz="2000" dirty="0" smtClean="0">
                <a:solidFill>
                  <a:schemeClr val="tx1"/>
                </a:solidFill>
              </a:rPr>
              <a:t>그 밖에 부실측정 기관에서 조사의 공정성〮전문성 확보를 위해 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</a:rPr>
              <a:t>필요하다고 인정하는 사람</a:t>
            </a:r>
            <a:endParaRPr lang="en-US" altLang="ko-KR" sz="20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오각형 15"/>
          <p:cNvSpPr/>
          <p:nvPr/>
        </p:nvSpPr>
        <p:spPr>
          <a:xfrm>
            <a:off x="323528" y="1524135"/>
            <a:ext cx="1368152" cy="503664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주요내용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23528" y="529516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벌점심의위원회 운영규정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17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대각선 방향의 모서리가 둥근 사각형 10"/>
          <p:cNvSpPr/>
          <p:nvPr/>
        </p:nvSpPr>
        <p:spPr>
          <a:xfrm>
            <a:off x="683568" y="1772816"/>
            <a:ext cx="8064896" cy="4608512"/>
          </a:xfrm>
          <a:prstGeom prst="round2DiagRect">
            <a:avLst>
              <a:gd name="adj1" fmla="val 506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□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제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장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벌점심의위원회 구성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계속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 smtClean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 smtClean="0">
                <a:solidFill>
                  <a:schemeClr val="tx1"/>
                </a:solidFill>
              </a:rPr>
              <a:t>ㅇ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위원의 제척</a:t>
            </a:r>
            <a:r>
              <a:rPr lang="en-US" altLang="ko-KR" sz="2000" dirty="0" smtClean="0">
                <a:solidFill>
                  <a:schemeClr val="tx1"/>
                </a:solidFill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</a:rPr>
              <a:t>위원이 다음에 해당하는 경우 제척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</a:rPr>
              <a:t>  </a:t>
            </a:r>
            <a:r>
              <a:rPr lang="en-US" altLang="ko-KR" sz="2000" dirty="0">
                <a:solidFill>
                  <a:schemeClr val="tx1"/>
                </a:solidFill>
              </a:rPr>
              <a:t>- </a:t>
            </a:r>
            <a:r>
              <a:rPr lang="ko-KR" altLang="en-US" sz="2000" dirty="0" smtClean="0">
                <a:solidFill>
                  <a:schemeClr val="tx1"/>
                </a:solidFill>
              </a:rPr>
              <a:t>위원 및 위원의 배우자가 안건의 이해관계자인 경우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</a:rPr>
              <a:t>  </a:t>
            </a:r>
            <a:r>
              <a:rPr lang="en-US" altLang="ko-KR" sz="2000" dirty="0">
                <a:solidFill>
                  <a:schemeClr val="tx1"/>
                </a:solidFill>
              </a:rPr>
              <a:t>- </a:t>
            </a:r>
            <a:r>
              <a:rPr lang="ko-KR" altLang="en-US" sz="2000" dirty="0" smtClean="0">
                <a:solidFill>
                  <a:schemeClr val="tx1"/>
                </a:solidFill>
              </a:rPr>
              <a:t>위원이 부과대상자와 친족〮가족관계가 있는 경우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- </a:t>
            </a:r>
            <a:r>
              <a:rPr lang="ko-KR" altLang="en-US" sz="2000" dirty="0" smtClean="0">
                <a:solidFill>
                  <a:schemeClr val="tx1"/>
                </a:solidFill>
              </a:rPr>
              <a:t>위원이 부과대상자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</a:rPr>
              <a:t>계열회사 포함</a:t>
            </a:r>
            <a:r>
              <a:rPr lang="en-US" altLang="ko-KR" sz="2000" dirty="0" smtClean="0">
                <a:solidFill>
                  <a:schemeClr val="tx1"/>
                </a:solidFill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</a:rPr>
              <a:t>에 소속된 경우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- </a:t>
            </a:r>
            <a:r>
              <a:rPr lang="ko-KR" altLang="en-US" sz="2000" dirty="0">
                <a:solidFill>
                  <a:schemeClr val="tx1"/>
                </a:solidFill>
              </a:rPr>
              <a:t>위원이 </a:t>
            </a:r>
            <a:r>
              <a:rPr lang="ko-KR" altLang="en-US" sz="2000" dirty="0" smtClean="0">
                <a:solidFill>
                  <a:schemeClr val="tx1"/>
                </a:solidFill>
              </a:rPr>
              <a:t>벌점부과 현장과 관련하여 공사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용역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자문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연구를 수행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</a:rPr>
              <a:t>했거나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수행한 법인에 소속된 적이 있는 경우 등</a:t>
            </a:r>
            <a:endParaRPr lang="en-US" altLang="ko-KR" sz="2000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오각형 15"/>
          <p:cNvSpPr/>
          <p:nvPr/>
        </p:nvSpPr>
        <p:spPr>
          <a:xfrm>
            <a:off x="323528" y="1524135"/>
            <a:ext cx="1368152" cy="503664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주요내용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23528" y="529516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벌점심의위원회 운영규정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69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대각선 방향의 모서리가 둥근 사각형 10"/>
          <p:cNvSpPr/>
          <p:nvPr/>
        </p:nvSpPr>
        <p:spPr>
          <a:xfrm>
            <a:off x="683568" y="1772816"/>
            <a:ext cx="8064896" cy="4608512"/>
          </a:xfrm>
          <a:prstGeom prst="round2DiagRect">
            <a:avLst>
              <a:gd name="adj1" fmla="val 506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□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제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3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장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벌점심의위원회 운영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>
                <a:solidFill>
                  <a:schemeClr val="tx1"/>
                </a:solidFill>
              </a:rPr>
              <a:t>ㅇ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업무범위</a:t>
            </a:r>
            <a:r>
              <a:rPr lang="en-US" altLang="ko-KR" sz="2000" dirty="0" smtClean="0">
                <a:solidFill>
                  <a:schemeClr val="tx1"/>
                </a:solidFill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</a:rPr>
              <a:t>벌점 책정 사유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측정기관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및 이의신청 사유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부과대상자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)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청취 후 벌점 책정 </a:t>
            </a:r>
            <a:r>
              <a:rPr lang="ko-KR" altLang="en-US" sz="2000" b="1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적정여부를 심의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하여 </a:t>
            </a:r>
            <a:r>
              <a:rPr lang="ko-KR" altLang="en-US" sz="2000" b="1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측정기관에 의견 제출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>
                <a:solidFill>
                  <a:schemeClr val="tx1"/>
                </a:solidFill>
              </a:rPr>
              <a:t>ㅇ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>
                <a:solidFill>
                  <a:schemeClr val="tx1"/>
                </a:solidFill>
              </a:rPr>
              <a:t>(</a:t>
            </a:r>
            <a:r>
              <a:rPr lang="ko-KR" altLang="en-US" sz="2000" b="1" dirty="0">
                <a:solidFill>
                  <a:schemeClr val="tx1"/>
                </a:solidFill>
              </a:rPr>
              <a:t>심의 의견서</a:t>
            </a:r>
            <a:r>
              <a:rPr lang="en-US" altLang="ko-KR" sz="2000" dirty="0">
                <a:solidFill>
                  <a:schemeClr val="tx1"/>
                </a:solidFill>
              </a:rPr>
              <a:t>) </a:t>
            </a:r>
            <a:r>
              <a:rPr lang="ko-KR" altLang="en-US" sz="2000" dirty="0">
                <a:solidFill>
                  <a:schemeClr val="tx1"/>
                </a:solidFill>
              </a:rPr>
              <a:t>위원회는 심의 안건에 대해 출석위원 과반수의 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  </a:t>
            </a:r>
            <a:r>
              <a:rPr lang="ko-KR" altLang="en-US" sz="2000" dirty="0" smtClean="0">
                <a:solidFill>
                  <a:schemeClr val="tx1"/>
                </a:solidFill>
              </a:rPr>
              <a:t>동의를 </a:t>
            </a:r>
            <a:r>
              <a:rPr lang="ko-KR" altLang="en-US" sz="2000" dirty="0">
                <a:solidFill>
                  <a:schemeClr val="tx1"/>
                </a:solidFill>
              </a:rPr>
              <a:t>통해 다음 의견 중 하나를 측정기관에 제출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-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① 기각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(),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② 취소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③ 조정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④ 부결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*</a:t>
            </a:r>
            <a:endParaRPr lang="en-US" altLang="ko-KR" sz="2000" dirty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200" dirty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  <a:latin typeface="맑은 고딕" panose="020B0503020000020004" pitchFamily="50" charset="-127"/>
              </a:rPr>
              <a:t>   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*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출석 위원 과반수의 </a:t>
            </a:r>
            <a:r>
              <a:rPr lang="ko-KR" altLang="en-US" sz="1600" dirty="0">
                <a:solidFill>
                  <a:schemeClr val="tx1"/>
                </a:solidFill>
                <a:latin typeface="맑은 고딕" panose="020B0503020000020004" pitchFamily="50" charset="-127"/>
              </a:rPr>
              <a:t>동의가 없는 경우는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부결로 </a:t>
            </a:r>
            <a:r>
              <a:rPr lang="ko-KR" altLang="en-US" sz="1600" dirty="0">
                <a:solidFill>
                  <a:schemeClr val="tx1"/>
                </a:solidFill>
                <a:latin typeface="맑은 고딕" panose="020B0503020000020004" pitchFamily="50" charset="-127"/>
              </a:rPr>
              <a:t>제출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>
                <a:solidFill>
                  <a:schemeClr val="tx1"/>
                </a:solidFill>
              </a:rPr>
              <a:t>ㅇ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각종 의결</a:t>
            </a:r>
            <a:r>
              <a:rPr lang="en-US" altLang="ko-KR" sz="2000" dirty="0" smtClean="0">
                <a:solidFill>
                  <a:schemeClr val="tx1"/>
                </a:solidFill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위원장을 제외</a:t>
            </a:r>
            <a:r>
              <a:rPr lang="ko-KR" altLang="en-US" sz="2000" dirty="0" smtClean="0">
                <a:solidFill>
                  <a:schemeClr val="tx1"/>
                </a:solidFill>
              </a:rPr>
              <a:t>한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출석위원 과반수의 찬성</a:t>
            </a:r>
            <a:r>
              <a:rPr lang="ko-KR" altLang="en-US" sz="2000" dirty="0" smtClean="0">
                <a:solidFill>
                  <a:schemeClr val="tx1"/>
                </a:solidFill>
              </a:rPr>
              <a:t>으로 의결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200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오각형 15"/>
          <p:cNvSpPr/>
          <p:nvPr/>
        </p:nvSpPr>
        <p:spPr>
          <a:xfrm>
            <a:off x="323528" y="1524135"/>
            <a:ext cx="1368152" cy="503664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주요내용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8" y="529516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벌점심의위원회 운영규정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636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대각선 방향의 모서리가 둥근 사각형 10"/>
          <p:cNvSpPr/>
          <p:nvPr/>
        </p:nvSpPr>
        <p:spPr>
          <a:xfrm>
            <a:off x="683568" y="1772816"/>
            <a:ext cx="8064896" cy="4608512"/>
          </a:xfrm>
          <a:prstGeom prst="round2DiagRect">
            <a:avLst>
              <a:gd name="adj1" fmla="val 506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□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제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3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장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벌점심의위원회 운영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계속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500" b="1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>
                <a:solidFill>
                  <a:schemeClr val="tx1"/>
                </a:solidFill>
              </a:rPr>
              <a:t>ㅇ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>
                <a:solidFill>
                  <a:schemeClr val="tx1"/>
                </a:solidFill>
              </a:rPr>
              <a:t>(</a:t>
            </a:r>
            <a:r>
              <a:rPr lang="ko-KR" altLang="en-US" sz="2000" b="1" dirty="0">
                <a:solidFill>
                  <a:schemeClr val="tx1"/>
                </a:solidFill>
              </a:rPr>
              <a:t>재심의</a:t>
            </a:r>
            <a:r>
              <a:rPr lang="en-US" altLang="ko-KR" sz="2000" dirty="0">
                <a:solidFill>
                  <a:schemeClr val="tx1"/>
                </a:solidFill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</a:rPr>
              <a:t>재심의 의결 시 사유</a:t>
            </a:r>
            <a:r>
              <a:rPr lang="en-US" altLang="ko-KR" sz="2000" dirty="0" smtClean="0">
                <a:solidFill>
                  <a:schemeClr val="tx1"/>
                </a:solidFill>
              </a:rPr>
              <a:t>*</a:t>
            </a:r>
            <a:r>
              <a:rPr lang="ko-KR" altLang="en-US" sz="2000" dirty="0" smtClean="0">
                <a:solidFill>
                  <a:schemeClr val="tx1"/>
                </a:solidFill>
              </a:rPr>
              <a:t>를 명시하여 측정기관에 제출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4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</a:rPr>
              <a:t>  </a:t>
            </a:r>
            <a:r>
              <a:rPr lang="en-US" altLang="ko-KR" sz="1600" dirty="0" smtClean="0">
                <a:solidFill>
                  <a:schemeClr val="tx1"/>
                </a:solidFill>
              </a:rPr>
              <a:t>*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① 당사자가 객관적인 사실에 근거하여 재심의 요청하는 경우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/>
            </a:r>
            <a:b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</a:b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  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② 중요사항 누락</a:t>
            </a:r>
            <a:r>
              <a:rPr lang="en-US" altLang="ko-KR" sz="1600" dirty="0">
                <a:solidFill>
                  <a:schemeClr val="tx1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또는 심의결과에 하자가 있다고 위원장이 인정하는 경우</a:t>
            </a:r>
            <a:endParaRPr lang="en-US" altLang="ko-KR" sz="1600" dirty="0" smtClean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  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③ 측정기관이 ②와 동일한 사유로 재심의를 요청하는 경우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-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재심의는 당사자가 심의결과를 </a:t>
            </a:r>
            <a:r>
              <a:rPr lang="ko-KR" altLang="en-US" sz="2000" dirty="0" err="1" smtClean="0">
                <a:solidFill>
                  <a:schemeClr val="tx1"/>
                </a:solidFill>
                <a:latin typeface="맑은 고딕" panose="020B0503020000020004" pitchFamily="50" charset="-127"/>
              </a:rPr>
              <a:t>통보받은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날부터 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15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일 이내 신청</a:t>
            </a:r>
            <a:endParaRPr lang="en-US" altLang="ko-KR" sz="2000" dirty="0" smtClean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  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이해관계자는 심의결과를 </a:t>
            </a:r>
            <a:r>
              <a:rPr lang="ko-KR" altLang="en-US" sz="2000" dirty="0" err="1" smtClean="0">
                <a:solidFill>
                  <a:schemeClr val="tx1"/>
                </a:solidFill>
                <a:latin typeface="맑은 고딕" panose="020B0503020000020004" pitchFamily="50" charset="-127"/>
              </a:rPr>
              <a:t>알게된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날부터 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30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일 이내 신청</a:t>
            </a:r>
            <a:endParaRPr lang="en-US" altLang="ko-KR" sz="2000" dirty="0" smtClean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-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재심의 시 불가피한 경우를 제외하고 </a:t>
            </a:r>
            <a:r>
              <a:rPr lang="ko-KR" altLang="en-US" sz="2000" dirty="0" err="1" smtClean="0">
                <a:solidFill>
                  <a:schemeClr val="tx1"/>
                </a:solidFill>
                <a:latin typeface="맑은 고딕" panose="020B0503020000020004" pitchFamily="50" charset="-127"/>
              </a:rPr>
              <a:t>원심의와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 동일위원 구성</a:t>
            </a:r>
            <a:endParaRPr lang="en-US" altLang="ko-KR" sz="2000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오각형 15"/>
          <p:cNvSpPr/>
          <p:nvPr/>
        </p:nvSpPr>
        <p:spPr>
          <a:xfrm>
            <a:off x="323528" y="1524135"/>
            <a:ext cx="1368152" cy="503664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주요내용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8" y="529516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벌점심의위원회 운영규정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7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대각선 방향의 모서리가 둥근 사각형 10"/>
          <p:cNvSpPr/>
          <p:nvPr/>
        </p:nvSpPr>
        <p:spPr>
          <a:xfrm>
            <a:off x="683568" y="1772816"/>
            <a:ext cx="8064896" cy="4608512"/>
          </a:xfrm>
          <a:prstGeom prst="round2DiagRect">
            <a:avLst>
              <a:gd name="adj1" fmla="val 506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</a:rPr>
              <a:t>□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제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4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장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사무기구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>
                <a:solidFill>
                  <a:schemeClr val="tx1"/>
                </a:solidFill>
              </a:rPr>
              <a:t>ㅇ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조직</a:t>
            </a:r>
            <a:r>
              <a:rPr lang="en-US" altLang="ko-KR" sz="2000" dirty="0" smtClean="0">
                <a:solidFill>
                  <a:schemeClr val="tx1"/>
                </a:solidFill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</a:rPr>
              <a:t>위원회의 행정사무를 효율적으로 처리하기 위해 측정기관 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</a:rPr>
              <a:t>內 관련부서의 업무 및 수당 지급기준 등을 규정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 smtClean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</a:rPr>
              <a:t>  </a:t>
            </a:r>
            <a:r>
              <a:rPr lang="en-US" altLang="ko-KR" sz="2000" dirty="0">
                <a:solidFill>
                  <a:schemeClr val="tx1"/>
                </a:solidFill>
              </a:rPr>
              <a:t>- 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직무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심의안건 준비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결과 정리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위원〮이해관계자 참석 통지 등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- 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수당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위원장 및 위원에 필요한 경비를 지급</a:t>
            </a:r>
            <a:endParaRPr lang="en-US" altLang="ko-KR" sz="2000" dirty="0" smtClean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2000" b="1" dirty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2400" b="1" dirty="0" smtClean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2000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오각형 15"/>
          <p:cNvSpPr/>
          <p:nvPr/>
        </p:nvSpPr>
        <p:spPr>
          <a:xfrm>
            <a:off x="323528" y="1524135"/>
            <a:ext cx="1368152" cy="503664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주요내용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8" y="529516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벌점심의위원회 운영규정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45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대각선 방향의 모서리가 둥근 사각형 10"/>
          <p:cNvSpPr/>
          <p:nvPr/>
        </p:nvSpPr>
        <p:spPr>
          <a:xfrm>
            <a:off x="683568" y="1772816"/>
            <a:ext cx="8064896" cy="4608512"/>
          </a:xfrm>
          <a:prstGeom prst="round2DiagRect">
            <a:avLst>
              <a:gd name="adj1" fmla="val 506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>
                <a:solidFill>
                  <a:schemeClr val="tx1"/>
                </a:solidFill>
              </a:rPr>
              <a:t>□ 벌점제도</a:t>
            </a:r>
            <a:r>
              <a:rPr lang="ko-KR" altLang="en-US" sz="2000" dirty="0">
                <a:solidFill>
                  <a:schemeClr val="tx1"/>
                </a:solidFill>
              </a:rPr>
              <a:t>는 </a:t>
            </a:r>
            <a:r>
              <a:rPr lang="ko-KR" altLang="en-US" sz="2000" b="1" dirty="0">
                <a:solidFill>
                  <a:schemeClr val="tx1"/>
                </a:solidFill>
              </a:rPr>
              <a:t>부실시공 및 안전사고 예방목적</a:t>
            </a:r>
            <a:r>
              <a:rPr lang="ko-KR" altLang="en-US" sz="2000" dirty="0">
                <a:solidFill>
                  <a:schemeClr val="tx1"/>
                </a:solidFill>
              </a:rPr>
              <a:t>으로 구조물붕괴 등    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  </a:t>
            </a:r>
            <a:r>
              <a:rPr lang="ko-KR" altLang="en-US" sz="2000" dirty="0">
                <a:solidFill>
                  <a:schemeClr val="tx1"/>
                </a:solidFill>
              </a:rPr>
              <a:t>영업정지 요건보다 경미한 사항의 처분을 위해</a:t>
            </a:r>
            <a:r>
              <a:rPr lang="ko-KR" altLang="en-US" sz="2000" b="1" dirty="0">
                <a:solidFill>
                  <a:schemeClr val="tx1"/>
                </a:solidFill>
              </a:rPr>
              <a:t> 최초 도입</a:t>
            </a:r>
            <a:r>
              <a:rPr lang="en-US" altLang="ko-KR" dirty="0">
                <a:solidFill>
                  <a:schemeClr val="tx1"/>
                </a:solidFill>
              </a:rPr>
              <a:t>(‘95.1</a:t>
            </a:r>
            <a:r>
              <a:rPr lang="ko-KR" altLang="en-US" dirty="0">
                <a:solidFill>
                  <a:schemeClr val="tx1"/>
                </a:solidFill>
              </a:rPr>
              <a:t>월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</a:p>
          <a:p>
            <a:pPr fontAlgn="base"/>
            <a:endParaRPr lang="ko-KR" altLang="en-US" sz="1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 err="1">
                <a:solidFill>
                  <a:schemeClr val="tx1"/>
                </a:solidFill>
              </a:rPr>
              <a:t>ㅇ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ko-KR" altLang="en-US" sz="2000" b="1" dirty="0" err="1">
                <a:solidFill>
                  <a:schemeClr val="tx1"/>
                </a:solidFill>
              </a:rPr>
              <a:t>국토부</a:t>
            </a:r>
            <a:r>
              <a:rPr lang="en-US" altLang="ko-KR" b="1" dirty="0">
                <a:solidFill>
                  <a:schemeClr val="tx1"/>
                </a:solidFill>
              </a:rPr>
              <a:t>(</a:t>
            </a:r>
            <a:r>
              <a:rPr lang="ko-KR" altLang="en-US" b="1" dirty="0">
                <a:solidFill>
                  <a:schemeClr val="tx1"/>
                </a:solidFill>
              </a:rPr>
              <a:t>지방청</a:t>
            </a:r>
            <a:r>
              <a:rPr lang="en-US" altLang="ko-KR" b="1" dirty="0">
                <a:solidFill>
                  <a:schemeClr val="tx1"/>
                </a:solidFill>
              </a:rPr>
              <a:t>)</a:t>
            </a:r>
            <a:r>
              <a:rPr lang="en-US" altLang="ko-KR" sz="2000" b="1" dirty="0">
                <a:solidFill>
                  <a:schemeClr val="tx1"/>
                </a:solidFill>
              </a:rPr>
              <a:t>, </a:t>
            </a:r>
            <a:r>
              <a:rPr lang="ko-KR" altLang="en-US" sz="2000" b="1" dirty="0" err="1">
                <a:solidFill>
                  <a:schemeClr val="tx1"/>
                </a:solidFill>
              </a:rPr>
              <a:t>발주청</a:t>
            </a:r>
            <a:r>
              <a:rPr lang="en-US" altLang="ko-KR" sz="2000" b="1" dirty="0">
                <a:solidFill>
                  <a:schemeClr val="tx1"/>
                </a:solidFill>
              </a:rPr>
              <a:t> </a:t>
            </a:r>
            <a:r>
              <a:rPr lang="ko-KR" altLang="en-US" sz="2000" b="1" dirty="0">
                <a:solidFill>
                  <a:schemeClr val="tx1"/>
                </a:solidFill>
              </a:rPr>
              <a:t>및 </a:t>
            </a:r>
            <a:r>
              <a:rPr lang="ko-KR" altLang="en-US" sz="2000" b="1" dirty="0" err="1">
                <a:solidFill>
                  <a:schemeClr val="tx1"/>
                </a:solidFill>
              </a:rPr>
              <a:t>지자체</a:t>
            </a:r>
            <a:r>
              <a:rPr lang="ko-KR" altLang="en-US" sz="2000" dirty="0" err="1">
                <a:solidFill>
                  <a:schemeClr val="tx1"/>
                </a:solidFill>
              </a:rPr>
              <a:t>는</a:t>
            </a: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ko-KR" altLang="en-US" sz="2000" b="1" dirty="0">
                <a:solidFill>
                  <a:schemeClr val="tx1"/>
                </a:solidFill>
              </a:rPr>
              <a:t>소관 현장을 점검</a:t>
            </a:r>
            <a:r>
              <a:rPr lang="ko-KR" altLang="en-US" sz="2000" dirty="0">
                <a:solidFill>
                  <a:schemeClr val="tx1"/>
                </a:solidFill>
              </a:rPr>
              <a:t>한 후 측정 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  </a:t>
            </a:r>
            <a:r>
              <a:rPr lang="ko-KR" altLang="en-US" sz="2000" dirty="0">
                <a:solidFill>
                  <a:schemeClr val="tx1"/>
                </a:solidFill>
              </a:rPr>
              <a:t>기준에 따라 </a:t>
            </a:r>
            <a:r>
              <a:rPr lang="ko-KR" altLang="en-US" sz="2000" b="1" dirty="0">
                <a:solidFill>
                  <a:schemeClr val="tx1"/>
                </a:solidFill>
              </a:rPr>
              <a:t>시공</a:t>
            </a:r>
            <a:r>
              <a:rPr lang="en-US" altLang="ko-KR" sz="2000" b="1" dirty="0">
                <a:solidFill>
                  <a:schemeClr val="tx1"/>
                </a:solidFill>
              </a:rPr>
              <a:t>〮</a:t>
            </a:r>
            <a:r>
              <a:rPr lang="ko-KR" altLang="en-US" sz="2000" b="1" dirty="0">
                <a:solidFill>
                  <a:schemeClr val="tx1"/>
                </a:solidFill>
              </a:rPr>
              <a:t>용역 회사 및 기술자에 벌점을 부과</a:t>
            </a:r>
            <a:r>
              <a:rPr lang="en-US" altLang="ko-KR" dirty="0">
                <a:solidFill>
                  <a:schemeClr val="tx1"/>
                </a:solidFill>
              </a:rPr>
              <a:t>(1~3</a:t>
            </a:r>
            <a:r>
              <a:rPr lang="ko-KR" altLang="en-US" dirty="0">
                <a:solidFill>
                  <a:schemeClr val="tx1"/>
                </a:solidFill>
              </a:rPr>
              <a:t>점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1600" b="1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b="1" dirty="0">
                <a:solidFill>
                  <a:schemeClr val="tx1"/>
                </a:solidFill>
              </a:rPr>
              <a:t>□ </a:t>
            </a:r>
            <a:r>
              <a:rPr lang="ko-KR" altLang="en-US" sz="2000" dirty="0">
                <a:solidFill>
                  <a:schemeClr val="tx1"/>
                </a:solidFill>
              </a:rPr>
              <a:t>공공공사 </a:t>
            </a:r>
            <a:r>
              <a:rPr lang="ko-KR" altLang="en-US" sz="2000" dirty="0" err="1">
                <a:solidFill>
                  <a:schemeClr val="tx1"/>
                </a:solidFill>
              </a:rPr>
              <a:t>입찰시</a:t>
            </a:r>
            <a:r>
              <a:rPr lang="ko-KR" altLang="en-US" sz="2000" dirty="0">
                <a:solidFill>
                  <a:schemeClr val="tx1"/>
                </a:solidFill>
              </a:rPr>
              <a:t> 감점 등 </a:t>
            </a:r>
            <a:r>
              <a:rPr lang="ko-KR" altLang="en-US" sz="2000" b="1" dirty="0">
                <a:solidFill>
                  <a:schemeClr val="tx1"/>
                </a:solidFill>
              </a:rPr>
              <a:t>불이익 규정은 마련</a:t>
            </a:r>
            <a:r>
              <a:rPr lang="ko-KR" altLang="en-US" sz="2000" dirty="0">
                <a:solidFill>
                  <a:schemeClr val="tx1"/>
                </a:solidFill>
              </a:rPr>
              <a:t>되어 있으나 불이익    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</a:rPr>
              <a:t>    </a:t>
            </a:r>
            <a:r>
              <a:rPr lang="ko-KR" altLang="en-US" sz="2000" dirty="0">
                <a:solidFill>
                  <a:schemeClr val="tx1"/>
                </a:solidFill>
              </a:rPr>
              <a:t>부과</a:t>
            </a:r>
            <a:r>
              <a:rPr lang="ko-KR" altLang="en-US" sz="2000" b="1" dirty="0">
                <a:solidFill>
                  <a:schemeClr val="tx1"/>
                </a:solidFill>
              </a:rPr>
              <a:t> 최소 기준인 벌점 </a:t>
            </a:r>
            <a:r>
              <a:rPr lang="en-US" altLang="ko-KR" sz="2000" b="1" dirty="0">
                <a:solidFill>
                  <a:schemeClr val="tx1"/>
                </a:solidFill>
              </a:rPr>
              <a:t>1</a:t>
            </a:r>
            <a:r>
              <a:rPr lang="ko-KR" altLang="en-US" sz="2000" b="1" dirty="0">
                <a:solidFill>
                  <a:schemeClr val="tx1"/>
                </a:solidFill>
              </a:rPr>
              <a:t>점</a:t>
            </a:r>
            <a:r>
              <a:rPr lang="ko-KR" altLang="en-US" sz="2000" dirty="0">
                <a:solidFill>
                  <a:schemeClr val="tx1"/>
                </a:solidFill>
              </a:rPr>
              <a:t>을 </a:t>
            </a:r>
            <a:r>
              <a:rPr lang="ko-KR" altLang="en-US" sz="2000" b="1" dirty="0">
                <a:solidFill>
                  <a:schemeClr val="tx1"/>
                </a:solidFill>
              </a:rPr>
              <a:t>넘는 회사는 드문 실정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fontAlgn="base"/>
            <a:endParaRPr lang="ko-KR" altLang="en-US" sz="10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dirty="0">
                <a:solidFill>
                  <a:schemeClr val="tx1"/>
                </a:solidFill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*</a:t>
            </a:r>
            <a:r>
              <a:rPr lang="ko-KR" altLang="en-US" sz="1600" dirty="0" smtClean="0">
                <a:solidFill>
                  <a:schemeClr val="tx1"/>
                </a:solidFill>
              </a:rPr>
              <a:t> 최근 </a:t>
            </a:r>
            <a:r>
              <a:rPr lang="en-US" altLang="ko-KR" sz="1600" dirty="0" smtClean="0">
                <a:solidFill>
                  <a:schemeClr val="tx1"/>
                </a:solidFill>
              </a:rPr>
              <a:t>2</a:t>
            </a:r>
            <a:r>
              <a:rPr lang="ko-KR" altLang="en-US" sz="1600" dirty="0" smtClean="0">
                <a:solidFill>
                  <a:schemeClr val="tx1"/>
                </a:solidFill>
              </a:rPr>
              <a:t>년 벌점부과현황에서 상위 </a:t>
            </a:r>
            <a:r>
              <a:rPr lang="en-US" altLang="ko-KR" sz="1600" dirty="0" smtClean="0">
                <a:solidFill>
                  <a:schemeClr val="tx1"/>
                </a:solidFill>
              </a:rPr>
              <a:t>100</a:t>
            </a:r>
            <a:r>
              <a:rPr lang="ko-KR" altLang="en-US" sz="1600" dirty="0" smtClean="0">
                <a:solidFill>
                  <a:schemeClr val="tx1"/>
                </a:solidFill>
              </a:rPr>
              <a:t>위 중 </a:t>
            </a:r>
            <a:r>
              <a:rPr lang="en-US" altLang="ko-KR" sz="1600" dirty="0" smtClean="0">
                <a:solidFill>
                  <a:schemeClr val="tx1"/>
                </a:solidFill>
              </a:rPr>
              <a:t>1</a:t>
            </a:r>
            <a:r>
              <a:rPr lang="ko-KR" altLang="en-US" sz="1600" dirty="0" smtClean="0">
                <a:solidFill>
                  <a:schemeClr val="tx1"/>
                </a:solidFill>
              </a:rPr>
              <a:t>개 업체만 해당</a:t>
            </a:r>
            <a:endParaRPr lang="ko-KR" altLang="en-US" sz="1600" dirty="0">
              <a:solidFill>
                <a:schemeClr val="tx1"/>
              </a:solidFill>
              <a:latin typeface="HY중고딕" pitchFamily="18" charset="-127"/>
              <a:ea typeface="HY중고딕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제도개선 배경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524135"/>
            <a:ext cx="1368152" cy="503664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현황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71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132856"/>
            <a:ext cx="9144000" cy="2520280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899592" y="293771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 smtClean="0">
                <a:solidFill>
                  <a:schemeClr val="bg1"/>
                </a:solidFill>
              </a:rPr>
              <a:t>주요 예상질문</a:t>
            </a:r>
            <a:r>
              <a:rPr lang="en-US" altLang="ko-KR" sz="4400" b="1" dirty="0" smtClean="0">
                <a:solidFill>
                  <a:schemeClr val="bg1"/>
                </a:solidFill>
              </a:rPr>
              <a:t>(FAQ)</a:t>
            </a:r>
            <a:endParaRPr lang="ko-KR" altLang="en-US" sz="5400" b="1" dirty="0">
              <a:solidFill>
                <a:schemeClr val="bg1"/>
              </a:solidFill>
            </a:endParaRPr>
          </a:p>
        </p:txBody>
      </p:sp>
      <p:pic>
        <p:nvPicPr>
          <p:cNvPr id="52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0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대각선 방향의 모서리가 둥근 사각형 17"/>
          <p:cNvSpPr/>
          <p:nvPr/>
        </p:nvSpPr>
        <p:spPr>
          <a:xfrm>
            <a:off x="611560" y="2932580"/>
            <a:ext cx="8093044" cy="3520756"/>
          </a:xfrm>
          <a:prstGeom prst="round2DiagRect">
            <a:avLst>
              <a:gd name="adj1" fmla="val 695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err="1" smtClean="0">
                <a:solidFill>
                  <a:schemeClr val="tx1"/>
                </a:solidFill>
              </a:rPr>
              <a:t>ㅇ</a:t>
            </a:r>
            <a:r>
              <a:rPr lang="ko-KR" altLang="en-US" dirty="0" smtClean="0">
                <a:solidFill>
                  <a:schemeClr val="tx1"/>
                </a:solidFill>
              </a:rPr>
              <a:t> 측정기준 개선내용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벌점심의위원회 운영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벌점의 부과기한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등 모든 </a:t>
            </a: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개정내용은 </a:t>
            </a:r>
            <a:r>
              <a:rPr lang="en-US" altLang="ko-KR" dirty="0" smtClean="0">
                <a:solidFill>
                  <a:schemeClr val="tx1"/>
                </a:solidFill>
              </a:rPr>
              <a:t>2021</a:t>
            </a:r>
            <a:r>
              <a:rPr lang="ko-KR" altLang="en-US" dirty="0" smtClean="0">
                <a:solidFill>
                  <a:schemeClr val="tx1"/>
                </a:solidFill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</a:rPr>
              <a:t>월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</a:rPr>
              <a:t>일부터 시행됩니다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벌점 산정방식의 변경은 개정된 기준에 따라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년</a:t>
            </a:r>
            <a:r>
              <a:rPr lang="en-US" altLang="ko-KR" sz="1600" dirty="0" smtClean="0">
                <a:solidFill>
                  <a:schemeClr val="tx1"/>
                </a:solidFill>
              </a:rPr>
              <a:t>(4</a:t>
            </a:r>
            <a:r>
              <a:rPr lang="ko-KR" altLang="en-US" sz="1600" dirty="0" smtClean="0">
                <a:solidFill>
                  <a:schemeClr val="tx1"/>
                </a:solidFill>
              </a:rPr>
              <a:t>반기</a:t>
            </a:r>
            <a:r>
              <a:rPr lang="en-US" altLang="ko-KR" sz="1600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간 벌점을 측정한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이후 </a:t>
            </a:r>
            <a:r>
              <a:rPr lang="en-US" altLang="ko-KR" dirty="0" smtClean="0">
                <a:solidFill>
                  <a:schemeClr val="tx1"/>
                </a:solidFill>
              </a:rPr>
              <a:t>2023</a:t>
            </a:r>
            <a:r>
              <a:rPr lang="ko-KR" altLang="en-US" dirty="0" smtClean="0">
                <a:solidFill>
                  <a:schemeClr val="tx1"/>
                </a:solidFill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</a:rPr>
              <a:t>월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</a:rPr>
              <a:t>일부터 도입됩니다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이에 따라 </a:t>
            </a:r>
            <a:r>
              <a:rPr lang="en-US" altLang="ko-KR" dirty="0" smtClean="0">
                <a:solidFill>
                  <a:schemeClr val="tx1"/>
                </a:solidFill>
              </a:rPr>
              <a:t>2022</a:t>
            </a:r>
            <a:r>
              <a:rPr lang="ko-KR" altLang="en-US" dirty="0" smtClean="0">
                <a:solidFill>
                  <a:schemeClr val="tx1"/>
                </a:solidFill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</a:rPr>
              <a:t>12</a:t>
            </a:r>
            <a:r>
              <a:rPr lang="ko-KR" altLang="en-US" dirty="0" smtClean="0">
                <a:solidFill>
                  <a:schemeClr val="tx1"/>
                </a:solidFill>
              </a:rPr>
              <a:t>월 </a:t>
            </a:r>
            <a:r>
              <a:rPr lang="en-US" altLang="ko-KR" dirty="0" smtClean="0">
                <a:solidFill>
                  <a:schemeClr val="tx1"/>
                </a:solidFill>
              </a:rPr>
              <a:t>31</a:t>
            </a:r>
            <a:r>
              <a:rPr lang="ko-KR" altLang="en-US" dirty="0" smtClean="0">
                <a:solidFill>
                  <a:schemeClr val="tx1"/>
                </a:solidFill>
              </a:rPr>
              <a:t>일까지는 개정된 측정기준에 따라 벌점을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부과하되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벌점에 따른 불이익 적용 시에는 </a:t>
            </a:r>
            <a:r>
              <a:rPr lang="ko-KR" altLang="en-US" dirty="0" err="1" smtClean="0">
                <a:solidFill>
                  <a:schemeClr val="tx1"/>
                </a:solidFill>
              </a:rPr>
              <a:t>점검받은</a:t>
            </a:r>
            <a:r>
              <a:rPr lang="ko-KR" altLang="en-US" dirty="0" smtClean="0">
                <a:solidFill>
                  <a:schemeClr val="tx1"/>
                </a:solidFill>
              </a:rPr>
              <a:t> 현장 수로 나누는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평균방식을 적용합니다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예상질문</a:t>
            </a:r>
            <a:r>
              <a:rPr lang="en-US" altLang="ko-KR" sz="24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(FAQ)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611560" y="1713479"/>
            <a:ext cx="809304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합산방식은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언제부터 적용되나요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864096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Q1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323528" y="2708920"/>
            <a:ext cx="864096" cy="432048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A1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338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대각선 방향의 모서리가 둥근 사각형 17"/>
          <p:cNvSpPr/>
          <p:nvPr/>
        </p:nvSpPr>
        <p:spPr>
          <a:xfrm>
            <a:off x="611560" y="2932580"/>
            <a:ext cx="8093044" cy="3520756"/>
          </a:xfrm>
          <a:prstGeom prst="round2DiagRect">
            <a:avLst>
              <a:gd name="adj1" fmla="val 695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err="1" smtClean="0">
                <a:solidFill>
                  <a:schemeClr val="tx1"/>
                </a:solidFill>
              </a:rPr>
              <a:t>ㅇ</a:t>
            </a:r>
            <a:r>
              <a:rPr lang="ko-KR" altLang="en-US" dirty="0" smtClean="0">
                <a:solidFill>
                  <a:schemeClr val="tx1"/>
                </a:solidFill>
              </a:rPr>
              <a:t> 개정 전 기준에 따른 벌점부과가 합산방식에 영향을 주지 않도록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개정안의 시행일 이전에 측정된 벌점에 대해서는 합산하지 않도록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부칙에 정했습니다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다만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해당 벌점은 </a:t>
            </a:r>
            <a:r>
              <a:rPr lang="en-US" altLang="ko-KR" dirty="0" smtClean="0">
                <a:solidFill>
                  <a:schemeClr val="tx1"/>
                </a:solidFill>
              </a:rPr>
              <a:t>2022</a:t>
            </a:r>
            <a:r>
              <a:rPr lang="ko-KR" altLang="en-US" dirty="0" smtClean="0">
                <a:solidFill>
                  <a:schemeClr val="tx1"/>
                </a:solidFill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</a:rPr>
              <a:t>12</a:t>
            </a:r>
            <a:r>
              <a:rPr lang="ko-KR" altLang="en-US" dirty="0" smtClean="0">
                <a:solidFill>
                  <a:schemeClr val="tx1"/>
                </a:solidFill>
              </a:rPr>
              <a:t>월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31</a:t>
            </a:r>
            <a:r>
              <a:rPr lang="ko-KR" altLang="en-US" dirty="0" smtClean="0">
                <a:solidFill>
                  <a:schemeClr val="tx1"/>
                </a:solidFill>
              </a:rPr>
              <a:t>일까지는 현행 평균방식에 따라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 불이익을 받을 수 있습니다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예상질문</a:t>
            </a:r>
            <a:r>
              <a:rPr lang="en-US" altLang="ko-KR" sz="24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(FAQ)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611560" y="1713479"/>
            <a:ext cx="809304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개정 전 측정기준에 따라 부실사항이 적발되었으나 이의신청 등으로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/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 </a:t>
            </a:r>
            <a:r>
              <a:rPr lang="ko-KR" altLang="en-US" dirty="0" smtClean="0">
                <a:solidFill>
                  <a:schemeClr val="tx1"/>
                </a:solidFill>
              </a:rPr>
              <a:t>연말까지 벌점부과 최종통보가 안된 경우 처리방법은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864096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Q2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323528" y="2708920"/>
            <a:ext cx="864096" cy="432048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A2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8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대각선 방향의 모서리가 둥근 사각형 17"/>
          <p:cNvSpPr/>
          <p:nvPr/>
        </p:nvSpPr>
        <p:spPr>
          <a:xfrm>
            <a:off x="611560" y="2932580"/>
            <a:ext cx="8093044" cy="3520756"/>
          </a:xfrm>
          <a:prstGeom prst="round2DiagRect">
            <a:avLst>
              <a:gd name="adj1" fmla="val 695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err="1" smtClean="0">
                <a:solidFill>
                  <a:schemeClr val="tx1"/>
                </a:solidFill>
              </a:rPr>
              <a:t>ㅇ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2019</a:t>
            </a:r>
            <a:r>
              <a:rPr lang="ko-KR" altLang="en-US" dirty="0" smtClean="0">
                <a:solidFill>
                  <a:schemeClr val="tx1"/>
                </a:solidFill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</a:rPr>
              <a:t>7</a:t>
            </a:r>
            <a:r>
              <a:rPr lang="ko-KR" altLang="en-US" dirty="0" smtClean="0">
                <a:solidFill>
                  <a:schemeClr val="tx1"/>
                </a:solidFill>
              </a:rPr>
              <a:t>월부터 건설사고 발생 시 건설공사 참여자는 즉시 신고를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하도록 하고 있고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미신고 시 과태료 최대 </a:t>
            </a:r>
            <a:r>
              <a:rPr lang="en-US" altLang="ko-KR" dirty="0" smtClean="0">
                <a:solidFill>
                  <a:schemeClr val="tx1"/>
                </a:solidFill>
              </a:rPr>
              <a:t>300</a:t>
            </a:r>
            <a:r>
              <a:rPr lang="ko-KR" altLang="en-US" dirty="0" smtClean="0">
                <a:solidFill>
                  <a:schemeClr val="tx1"/>
                </a:solidFill>
              </a:rPr>
              <a:t>만원을 부과 받을 수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있습니다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또한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사망사고가 있었는데도 불구하고 미신고하여 벌점을 경감 받은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경우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err="1" smtClean="0">
                <a:solidFill>
                  <a:schemeClr val="tx1"/>
                </a:solidFill>
              </a:rPr>
              <a:t>경감받은</a:t>
            </a:r>
            <a:r>
              <a:rPr lang="ko-KR" altLang="en-US" dirty="0" smtClean="0">
                <a:solidFill>
                  <a:schemeClr val="tx1"/>
                </a:solidFill>
              </a:rPr>
              <a:t> 벌점을 다음반기에 가중하여 산정하도록 했습니다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예상질문</a:t>
            </a:r>
            <a:r>
              <a:rPr lang="en-US" altLang="ko-KR" sz="24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(FAQ)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611560" y="1713479"/>
            <a:ext cx="809304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건설사업자가 사망사고 신고를 하지 않아 벌점 경감을 받는다면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864096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Q3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323528" y="2708920"/>
            <a:ext cx="864096" cy="432048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A3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066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대각선 방향의 모서리가 둥근 사각형 17"/>
          <p:cNvSpPr/>
          <p:nvPr/>
        </p:nvSpPr>
        <p:spPr>
          <a:xfrm>
            <a:off x="611560" y="2932580"/>
            <a:ext cx="8093044" cy="3520756"/>
          </a:xfrm>
          <a:prstGeom prst="round2DiagRect">
            <a:avLst>
              <a:gd name="adj1" fmla="val 695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err="1" smtClean="0">
                <a:solidFill>
                  <a:schemeClr val="tx1"/>
                </a:solidFill>
              </a:rPr>
              <a:t>ㅇ</a:t>
            </a:r>
            <a:r>
              <a:rPr lang="ko-KR" altLang="en-US" dirty="0" smtClean="0">
                <a:solidFill>
                  <a:schemeClr val="tx1"/>
                </a:solidFill>
              </a:rPr>
              <a:t> 벌점부과에 따른 실제 불이익이 있도록 제도가 개선됨에 따라 업계는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벌점을 받지 않기 위한 안전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〮품질 관리강화 </a:t>
            </a:r>
            <a:r>
              <a:rPr lang="ko-KR" altLang="en-US" dirty="0" smtClean="0">
                <a:solidFill>
                  <a:schemeClr val="tx1"/>
                </a:solidFill>
              </a:rPr>
              <a:t>노력을 할 것입니다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또한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벌점의 영향력이 커지게 되어 이의신청이나 소송 등이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   </a:t>
            </a:r>
            <a:r>
              <a:rPr lang="ko-KR" altLang="en-US" dirty="0" smtClean="0">
                <a:solidFill>
                  <a:schemeClr val="tx1"/>
                </a:solidFill>
              </a:rPr>
              <a:t>대폭 증가할 것으로 우려됩니다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 - </a:t>
            </a:r>
            <a:r>
              <a:rPr lang="ko-KR" altLang="en-US" dirty="0" smtClean="0">
                <a:solidFill>
                  <a:schemeClr val="tx1"/>
                </a:solidFill>
              </a:rPr>
              <a:t>이에 따라</a:t>
            </a:r>
            <a:r>
              <a:rPr lang="en-US" altLang="ko-KR" dirty="0" smtClean="0">
                <a:solidFill>
                  <a:schemeClr val="tx1"/>
                </a:solidFill>
              </a:rPr>
              <a:t>,  </a:t>
            </a:r>
            <a:r>
              <a:rPr lang="ko-KR" altLang="en-US" dirty="0" smtClean="0">
                <a:solidFill>
                  <a:schemeClr val="tx1"/>
                </a:solidFill>
              </a:rPr>
              <a:t>측정기관은 개정된 시행령 및 벌점심의위원회 운영요령에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따라 명확한 부실에 벌점을 부과해야 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예상질문</a:t>
            </a:r>
            <a:r>
              <a:rPr lang="en-US" altLang="ko-KR" sz="24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(FAQ)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611560" y="1713479"/>
            <a:ext cx="809304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합산방식 도입의 영향은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864096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Q4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323528" y="2708920"/>
            <a:ext cx="864096" cy="432048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A4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36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대각선 방향의 모서리가 둥근 사각형 17"/>
          <p:cNvSpPr/>
          <p:nvPr/>
        </p:nvSpPr>
        <p:spPr>
          <a:xfrm>
            <a:off x="611560" y="2932580"/>
            <a:ext cx="8093044" cy="3520756"/>
          </a:xfrm>
          <a:prstGeom prst="round2DiagRect">
            <a:avLst>
              <a:gd name="adj1" fmla="val 6955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dirty="0" err="1" smtClean="0">
                <a:solidFill>
                  <a:schemeClr val="tx1"/>
                </a:solidFill>
              </a:rPr>
              <a:t>ㅇ</a:t>
            </a:r>
            <a:r>
              <a:rPr lang="ko-KR" altLang="en-US" dirty="0" smtClean="0">
                <a:solidFill>
                  <a:schemeClr val="tx1"/>
                </a:solidFill>
              </a:rPr>
              <a:t> 최근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년간의 벌점부과 현황</a:t>
            </a:r>
            <a:r>
              <a:rPr lang="en-US" altLang="ko-KR" sz="1600" dirty="0" smtClean="0">
                <a:solidFill>
                  <a:schemeClr val="tx1"/>
                </a:solidFill>
              </a:rPr>
              <a:t>(18</a:t>
            </a:r>
            <a:r>
              <a:rPr lang="ko-KR" altLang="en-US" sz="1600" dirty="0" smtClean="0">
                <a:solidFill>
                  <a:schemeClr val="tx1"/>
                </a:solidFill>
              </a:rPr>
              <a:t>년</a:t>
            </a:r>
            <a:r>
              <a:rPr lang="en-US" altLang="ko-KR" sz="1600" dirty="0" smtClean="0">
                <a:solidFill>
                  <a:schemeClr val="tx1"/>
                </a:solidFill>
              </a:rPr>
              <a:t>~19</a:t>
            </a:r>
            <a:r>
              <a:rPr lang="ko-KR" altLang="en-US" sz="1600" dirty="0" smtClean="0">
                <a:solidFill>
                  <a:schemeClr val="tx1"/>
                </a:solidFill>
              </a:rPr>
              <a:t>년</a:t>
            </a:r>
            <a:r>
              <a:rPr lang="en-US" altLang="ko-KR" sz="1600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을 분석하여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부실한 법인에 적정 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 불이익이 있도록 </a:t>
            </a:r>
            <a:r>
              <a:rPr lang="ko-KR" altLang="en-US" dirty="0">
                <a:solidFill>
                  <a:schemeClr val="tx1"/>
                </a:solidFill>
              </a:rPr>
              <a:t>벌점 경감기준을 포함한 </a:t>
            </a:r>
            <a:r>
              <a:rPr lang="ko-KR" altLang="en-US" dirty="0" smtClean="0">
                <a:solidFill>
                  <a:schemeClr val="tx1"/>
                </a:solidFill>
              </a:rPr>
              <a:t>개정안을 마련했습니다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벌점부과 기준이 대폭 변경됨에 따라 </a:t>
            </a:r>
            <a:r>
              <a:rPr lang="en-US" altLang="ko-KR" dirty="0" smtClean="0">
                <a:solidFill>
                  <a:schemeClr val="tx1"/>
                </a:solidFill>
              </a:rPr>
              <a:t>21</a:t>
            </a:r>
            <a:r>
              <a:rPr lang="ko-KR" altLang="en-US" dirty="0" smtClean="0">
                <a:solidFill>
                  <a:schemeClr val="tx1"/>
                </a:solidFill>
              </a:rPr>
              <a:t>년 이후 실제 벌점부과 현황은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지난 </a:t>
            </a:r>
            <a:r>
              <a:rPr lang="en-US" altLang="ko-KR" dirty="0" smtClean="0">
                <a:solidFill>
                  <a:schemeClr val="tx1"/>
                </a:solidFill>
              </a:rPr>
              <a:t>19</a:t>
            </a:r>
            <a:r>
              <a:rPr lang="ko-KR" altLang="en-US" dirty="0" smtClean="0">
                <a:solidFill>
                  <a:schemeClr val="tx1"/>
                </a:solidFill>
              </a:rPr>
              <a:t>년까지의 벌점부과 기록과는 다를 것으로 판단됩니다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en-US" altLang="ko-KR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dirty="0" err="1">
                <a:solidFill>
                  <a:schemeClr val="tx1"/>
                </a:solidFill>
              </a:rPr>
              <a:t>ㅇ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이에 따라 벌점부과에 따른 경감기준과 불이익기준의 조정은 </a:t>
            </a:r>
            <a:r>
              <a:rPr lang="en-US" altLang="ko-KR" dirty="0" smtClean="0">
                <a:solidFill>
                  <a:schemeClr val="tx1"/>
                </a:solidFill>
              </a:rPr>
              <a:t>1~2</a:t>
            </a:r>
            <a:r>
              <a:rPr lang="ko-KR" altLang="en-US" dirty="0" smtClean="0">
                <a:solidFill>
                  <a:schemeClr val="tx1"/>
                </a:solidFill>
              </a:rPr>
              <a:t>반기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</a:t>
            </a:r>
            <a:r>
              <a:rPr lang="ko-KR" altLang="en-US" dirty="0" smtClean="0">
                <a:solidFill>
                  <a:schemeClr val="tx1"/>
                </a:solidFill>
              </a:rPr>
              <a:t>동안 실제 부과현황을 보고 적정 수준으로 조정할 계획입니다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예상질문</a:t>
            </a:r>
            <a:r>
              <a:rPr lang="en-US" altLang="ko-KR" sz="24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(FAQ)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대각선 방향의 모서리가 둥근 사각형 8"/>
          <p:cNvSpPr/>
          <p:nvPr/>
        </p:nvSpPr>
        <p:spPr>
          <a:xfrm>
            <a:off x="611560" y="1713479"/>
            <a:ext cx="8093044" cy="810906"/>
          </a:xfrm>
          <a:prstGeom prst="round2DiagRect">
            <a:avLst>
              <a:gd name="adj1" fmla="val 26064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 smtClean="0">
                <a:solidFill>
                  <a:schemeClr val="tx1"/>
                </a:solidFill>
              </a:rPr>
              <a:t>      벌점 경감기준과 불이익기준의 조정 계획이 있나요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474538"/>
            <a:ext cx="864096" cy="468052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Q5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323528" y="2708920"/>
            <a:ext cx="864096" cy="432048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A5</a:t>
            </a:r>
            <a:endParaRPr lang="ko-KR" altLang="en-US" sz="2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6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직사각형 21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409555" y="3645024"/>
            <a:ext cx="625288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ko-KR" altLang="en-US" sz="4000" b="1" dirty="0">
                <a:solidFill>
                  <a:srgbClr val="003764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감사합니다</a:t>
            </a:r>
            <a:r>
              <a:rPr lang="en-US" altLang="ko-KR" sz="4000" b="1" dirty="0">
                <a:solidFill>
                  <a:srgbClr val="003764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.</a:t>
            </a:r>
            <a:endParaRPr lang="ko-KR" altLang="en-US" sz="4000" b="1" dirty="0">
              <a:solidFill>
                <a:srgbClr val="003764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93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대각선 방향의 모서리가 둥근 사각형 10"/>
          <p:cNvSpPr/>
          <p:nvPr/>
        </p:nvSpPr>
        <p:spPr>
          <a:xfrm>
            <a:off x="683568" y="1772816"/>
            <a:ext cx="8064896" cy="4139889"/>
          </a:xfrm>
          <a:prstGeom prst="round2DiagRect">
            <a:avLst>
              <a:gd name="adj1" fmla="val 7663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제도개선 배경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2061240"/>
            <a:ext cx="7992000" cy="373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정부합동 </a:t>
            </a:r>
            <a:r>
              <a:rPr lang="en-US" altLang="ko-KR" sz="2000" b="1" dirty="0" smtClean="0"/>
              <a:t>“</a:t>
            </a:r>
            <a:r>
              <a:rPr lang="ko-KR" altLang="en-US" sz="2000" b="1" dirty="0" smtClean="0"/>
              <a:t>건설안전 혁신방안</a:t>
            </a:r>
            <a:r>
              <a:rPr lang="en-US" altLang="ko-KR" sz="2000" b="1" dirty="0" smtClean="0"/>
              <a:t>“ </a:t>
            </a:r>
            <a:r>
              <a:rPr lang="ko-KR" altLang="en-US" sz="2000" b="1" dirty="0" smtClean="0"/>
              <a:t>발표</a:t>
            </a:r>
            <a:r>
              <a:rPr lang="en-US" altLang="ko-KR" dirty="0" smtClean="0"/>
              <a:t>(’20.4.23)</a:t>
            </a:r>
            <a:endParaRPr lang="en-US" altLang="ko-KR" sz="2000" dirty="0" smtClean="0"/>
          </a:p>
          <a:p>
            <a:pPr fontAlgn="base"/>
            <a:endParaRPr lang="ko-KR" altLang="en-US" sz="1000" dirty="0"/>
          </a:p>
          <a:p>
            <a:pPr fontAlgn="base">
              <a:lnSpc>
                <a:spcPct val="150000"/>
              </a:lnSpc>
            </a:pPr>
            <a:r>
              <a:rPr lang="ko-KR" altLang="en-US" sz="2000" dirty="0" err="1"/>
              <a:t>ㅇ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사고발생 시 </a:t>
            </a:r>
            <a:r>
              <a:rPr lang="ko-KR" altLang="en-US" sz="2000" b="1" dirty="0" smtClean="0"/>
              <a:t>경제적 불이익이 수반되는 환경</a:t>
            </a:r>
            <a:r>
              <a:rPr lang="ko-KR" altLang="en-US" sz="2000" dirty="0" smtClean="0"/>
              <a:t> 조성</a:t>
            </a:r>
            <a:endParaRPr lang="en-US" altLang="ko-KR" sz="2000" dirty="0" smtClean="0"/>
          </a:p>
          <a:p>
            <a:pPr fontAlgn="base">
              <a:lnSpc>
                <a:spcPct val="150000"/>
              </a:lnSpc>
            </a:pPr>
            <a:endParaRPr lang="en-US" altLang="ko-KR" sz="900" dirty="0"/>
          </a:p>
          <a:p>
            <a:pPr fontAlgn="base">
              <a:lnSpc>
                <a:spcPct val="150000"/>
              </a:lnSpc>
            </a:pPr>
            <a:r>
              <a:rPr lang="ko-KR" altLang="en-US" sz="2000" dirty="0" err="1"/>
              <a:t>ㅇ</a:t>
            </a:r>
            <a:r>
              <a:rPr lang="ko-KR" altLang="en-US" sz="2000" dirty="0"/>
              <a:t> 산정방식 </a:t>
            </a:r>
            <a:r>
              <a:rPr lang="ko-KR" altLang="en-US" sz="2000" dirty="0" smtClean="0"/>
              <a:t>변경</a:t>
            </a:r>
            <a:r>
              <a:rPr lang="en-US" altLang="ko-KR" dirty="0" smtClean="0"/>
              <a:t>(</a:t>
            </a:r>
            <a:r>
              <a:rPr lang="ko-KR" altLang="en-US" dirty="0" smtClean="0"/>
              <a:t>평균→합산</a:t>
            </a:r>
            <a:r>
              <a:rPr lang="en-US" altLang="ko-KR" dirty="0" smtClean="0"/>
              <a:t>)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심의절차 도입 등 </a:t>
            </a:r>
            <a:r>
              <a:rPr lang="ko-KR" altLang="en-US" sz="2000" b="1" dirty="0" smtClean="0"/>
              <a:t>벌점제도 개선</a:t>
            </a:r>
            <a:r>
              <a:rPr lang="ko-KR" altLang="en-US" sz="2000" dirty="0" smtClean="0"/>
              <a:t>을    </a:t>
            </a:r>
            <a:endParaRPr lang="en-US" altLang="ko-KR" sz="20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통해 현장관리 책임 강화 및 </a:t>
            </a:r>
            <a:r>
              <a:rPr lang="ko-KR" altLang="en-US" sz="2000" b="1" dirty="0" smtClean="0"/>
              <a:t>부실기업</a:t>
            </a:r>
            <a:r>
              <a:rPr lang="ko-KR" altLang="en-US" sz="2000" dirty="0" smtClean="0"/>
              <a:t>에 대한 </a:t>
            </a:r>
            <a:r>
              <a:rPr lang="ko-KR" altLang="en-US" sz="2000" b="1" dirty="0" smtClean="0"/>
              <a:t>불이익 실효성 제고</a:t>
            </a:r>
            <a:endParaRPr lang="en-US" altLang="ko-KR" b="1" dirty="0"/>
          </a:p>
          <a:p>
            <a:pPr fontAlgn="base"/>
            <a:endParaRPr lang="ko-KR" altLang="en-US" sz="900" dirty="0"/>
          </a:p>
          <a:p>
            <a:pPr fontAlgn="base">
              <a:lnSpc>
                <a:spcPct val="150000"/>
              </a:lnSpc>
            </a:pPr>
            <a:r>
              <a:rPr lang="ko-KR" altLang="en-US" sz="2000" dirty="0" err="1"/>
              <a:t>ㅇ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주택 </a:t>
            </a:r>
            <a:r>
              <a:rPr lang="ko-KR" altLang="en-US" sz="2000" dirty="0" err="1" smtClean="0"/>
              <a:t>선분양</a:t>
            </a:r>
            <a:r>
              <a:rPr lang="ko-KR" altLang="en-US" sz="2000" dirty="0" smtClean="0"/>
              <a:t> 제한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입찰 시 감점 등 </a:t>
            </a:r>
            <a:r>
              <a:rPr lang="ko-KR" altLang="en-US" sz="2000" b="1" dirty="0" smtClean="0"/>
              <a:t>불이익 기준</a:t>
            </a:r>
            <a:r>
              <a:rPr lang="ko-KR" altLang="en-US" sz="2000" dirty="0" smtClean="0"/>
              <a:t>은 </a:t>
            </a:r>
            <a:r>
              <a:rPr lang="ko-KR" altLang="en-US" sz="2000" b="1" dirty="0" smtClean="0"/>
              <a:t>제도시행 후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dirty="0" smtClean="0"/>
              <a:t>    </a:t>
            </a:r>
            <a:r>
              <a:rPr lang="ko-KR" altLang="en-US" sz="2000" b="1" dirty="0" smtClean="0"/>
              <a:t>실제 부과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현황에 따라 조정</a:t>
            </a:r>
            <a:endParaRPr lang="en-US" altLang="ko-KR" sz="2000" b="1" dirty="0"/>
          </a:p>
          <a:p>
            <a:pPr fontAlgn="base">
              <a:lnSpc>
                <a:spcPct val="150000"/>
              </a:lnSpc>
            </a:pPr>
            <a:endParaRPr lang="ko-KR" altLang="en-US" sz="1600" b="1" dirty="0">
              <a:latin typeface="HY중고딕" pitchFamily="18" charset="-127"/>
              <a:ea typeface="HY중고딕" pitchFamily="18" charset="-127"/>
            </a:endParaRPr>
          </a:p>
        </p:txBody>
      </p:sp>
      <p:sp>
        <p:nvSpPr>
          <p:cNvPr id="16" name="오각형 15"/>
          <p:cNvSpPr/>
          <p:nvPr/>
        </p:nvSpPr>
        <p:spPr>
          <a:xfrm>
            <a:off x="323528" y="1524135"/>
            <a:ext cx="1368152" cy="503664"/>
          </a:xfrm>
          <a:prstGeom prst="homePlate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정부대책</a:t>
            </a:r>
            <a:endParaRPr lang="ko-KR" altLang="en-US" sz="2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132856"/>
            <a:ext cx="9144000" cy="2520280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2343911" y="2792831"/>
            <a:ext cx="4456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b="1" dirty="0" smtClean="0">
                <a:solidFill>
                  <a:schemeClr val="bg1"/>
                </a:solidFill>
              </a:rPr>
              <a:t>추진경과</a:t>
            </a:r>
            <a:endParaRPr lang="ko-KR" altLang="en-US" sz="7200" b="1" dirty="0">
              <a:solidFill>
                <a:schemeClr val="bg1"/>
              </a:solidFill>
            </a:endParaRPr>
          </a:p>
        </p:txBody>
      </p:sp>
      <p:pic>
        <p:nvPicPr>
          <p:cNvPr id="52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4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대각선 방향의 모서리가 둥근 사각형 12"/>
          <p:cNvSpPr/>
          <p:nvPr/>
        </p:nvSpPr>
        <p:spPr>
          <a:xfrm>
            <a:off x="323528" y="1772816"/>
            <a:ext cx="8381076" cy="4752528"/>
          </a:xfrm>
          <a:prstGeom prst="round2DiagRect">
            <a:avLst>
              <a:gd name="adj1" fmla="val 5831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추진경과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76688" y="2009145"/>
            <a:ext cx="8136904" cy="4316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en-US" altLang="ko-KR" sz="2000" b="1" dirty="0" smtClean="0">
                <a:solidFill>
                  <a:srgbClr val="003764"/>
                </a:solidFill>
              </a:rPr>
              <a:t>‘20.01.20 : </a:t>
            </a:r>
            <a:r>
              <a:rPr lang="ko-KR" altLang="en-US" sz="2000" b="1" dirty="0">
                <a:solidFill>
                  <a:srgbClr val="003764"/>
                </a:solidFill>
              </a:rPr>
              <a:t>「건설기술 진흥법 시행령」 </a:t>
            </a:r>
            <a:r>
              <a:rPr lang="ko-KR" altLang="en-US" sz="2000" b="1" dirty="0" err="1">
                <a:solidFill>
                  <a:srgbClr val="003764"/>
                </a:solidFill>
              </a:rPr>
              <a:t>일부개정령안</a:t>
            </a:r>
            <a:r>
              <a:rPr lang="ko-KR" altLang="en-US" sz="2000" b="1" dirty="0">
                <a:solidFill>
                  <a:srgbClr val="003764"/>
                </a:solidFill>
              </a:rPr>
              <a:t> 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입법예고</a:t>
            </a:r>
            <a:endParaRPr lang="en-US" altLang="ko-KR" sz="2800" b="1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dirty="0" err="1" smtClean="0">
                <a:solidFill>
                  <a:srgbClr val="003764"/>
                </a:solidFill>
              </a:rPr>
              <a:t>ㅇ</a:t>
            </a:r>
            <a:r>
              <a:rPr lang="ko-KR" altLang="en-US" b="1" dirty="0" smtClean="0">
                <a:solidFill>
                  <a:srgbClr val="003764"/>
                </a:solidFill>
              </a:rPr>
              <a:t> 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(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주요내용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)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벌점산정방식 정상화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(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평균→합산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),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벌점산정 명확화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(</a:t>
            </a:r>
            <a:r>
              <a:rPr lang="en-US" altLang="ko-KR" b="1" spc="-150" dirty="0">
                <a:solidFill>
                  <a:srgbClr val="003764"/>
                </a:solidFill>
              </a:rPr>
              <a:t>1,2,3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점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),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용어정의</a:t>
            </a:r>
            <a:endParaRPr lang="en-US" altLang="ko-KR" b="1" spc="-150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800" b="1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en-US" altLang="ko-KR" sz="2000" b="1" dirty="0" smtClean="0">
                <a:solidFill>
                  <a:srgbClr val="003764"/>
                </a:solidFill>
              </a:rPr>
              <a:t>‘20.06.18 </a:t>
            </a:r>
            <a:r>
              <a:rPr lang="en-US" altLang="ko-KR" sz="2000" b="1" dirty="0">
                <a:solidFill>
                  <a:srgbClr val="003764"/>
                </a:solidFill>
              </a:rPr>
              <a:t>: </a:t>
            </a:r>
            <a:r>
              <a:rPr lang="ko-KR" altLang="en-US" sz="2000" b="1" dirty="0">
                <a:solidFill>
                  <a:srgbClr val="003764"/>
                </a:solidFill>
              </a:rPr>
              <a:t>「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건설기술 진흥법 시행령」 </a:t>
            </a:r>
            <a:r>
              <a:rPr lang="ko-KR" altLang="en-US" sz="2000" b="1" dirty="0" err="1" smtClean="0">
                <a:solidFill>
                  <a:srgbClr val="003764"/>
                </a:solidFill>
              </a:rPr>
              <a:t>일부개정령안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 </a:t>
            </a:r>
            <a:r>
              <a:rPr lang="ko-KR" altLang="en-US" sz="2000" b="1" dirty="0" err="1" smtClean="0">
                <a:solidFill>
                  <a:srgbClr val="003764"/>
                </a:solidFill>
              </a:rPr>
              <a:t>재입법예고</a:t>
            </a:r>
            <a:endParaRPr lang="en-US" altLang="ko-KR" sz="3200" b="1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spc="-150" dirty="0">
                <a:solidFill>
                  <a:srgbClr val="003764"/>
                </a:solidFill>
              </a:rPr>
              <a:t> </a:t>
            </a:r>
            <a:r>
              <a:rPr lang="ko-KR" altLang="en-US" b="1" spc="-150" dirty="0" err="1">
                <a:solidFill>
                  <a:srgbClr val="003764"/>
                </a:solidFill>
              </a:rPr>
              <a:t>ㅇ</a:t>
            </a:r>
            <a:r>
              <a:rPr lang="ko-KR" altLang="en-US" b="1" spc="-150" dirty="0">
                <a:solidFill>
                  <a:srgbClr val="003764"/>
                </a:solidFill>
              </a:rPr>
              <a:t> </a:t>
            </a:r>
            <a:r>
              <a:rPr lang="en-US" altLang="ko-KR" b="1" spc="-150" dirty="0">
                <a:solidFill>
                  <a:srgbClr val="003764"/>
                </a:solidFill>
              </a:rPr>
              <a:t>(</a:t>
            </a:r>
            <a:r>
              <a:rPr lang="ko-KR" altLang="en-US" b="1" spc="-150" dirty="0">
                <a:solidFill>
                  <a:srgbClr val="003764"/>
                </a:solidFill>
              </a:rPr>
              <a:t>주요내용</a:t>
            </a:r>
            <a:r>
              <a:rPr lang="en-US" altLang="ko-KR" b="1" spc="-150" dirty="0">
                <a:solidFill>
                  <a:srgbClr val="003764"/>
                </a:solidFill>
              </a:rPr>
              <a:t>)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벌점부과기간 정의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,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벌점 경감제도 도입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,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심의절차 강화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,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측정기준 개선</a:t>
            </a:r>
          </a:p>
          <a:p>
            <a:pPr fontAlgn="base">
              <a:lnSpc>
                <a:spcPct val="150000"/>
              </a:lnSpc>
            </a:pPr>
            <a:endParaRPr lang="en-US" altLang="ko-KR" sz="800" b="1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en-US" altLang="ko-KR" sz="2000" b="1" dirty="0" smtClean="0">
                <a:solidFill>
                  <a:srgbClr val="003764"/>
                </a:solidFill>
              </a:rPr>
              <a:t>’20.09.11 : 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규제개혁위원회 규제심사</a:t>
            </a:r>
            <a:endParaRPr lang="en-US" altLang="ko-KR" sz="4800" b="1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spc="-150" dirty="0">
                <a:solidFill>
                  <a:srgbClr val="003764"/>
                </a:solidFill>
              </a:rPr>
              <a:t> </a:t>
            </a:r>
            <a:r>
              <a:rPr lang="ko-KR" altLang="en-US" b="1" spc="-150" dirty="0" err="1">
                <a:solidFill>
                  <a:srgbClr val="003764"/>
                </a:solidFill>
              </a:rPr>
              <a:t>ㅇ</a:t>
            </a:r>
            <a:r>
              <a:rPr lang="ko-KR" altLang="en-US" b="1" spc="-150" dirty="0">
                <a:solidFill>
                  <a:srgbClr val="003764"/>
                </a:solidFill>
              </a:rPr>
              <a:t> </a:t>
            </a:r>
            <a:r>
              <a:rPr lang="en-US" altLang="ko-KR" b="1" spc="-150" dirty="0">
                <a:solidFill>
                  <a:srgbClr val="003764"/>
                </a:solidFill>
              </a:rPr>
              <a:t>(</a:t>
            </a:r>
            <a:r>
              <a:rPr lang="ko-KR" altLang="en-US" b="1" spc="-150" dirty="0">
                <a:solidFill>
                  <a:srgbClr val="003764"/>
                </a:solidFill>
              </a:rPr>
              <a:t>주요내용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)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벌점 경감규정에 재검토기한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(2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년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)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설정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,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 심의위원회 운영규정 마련</a:t>
            </a:r>
            <a:endParaRPr lang="en-US" altLang="ko-KR" b="1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800" b="1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b="1" dirty="0"/>
              <a:t>□ </a:t>
            </a:r>
            <a:r>
              <a:rPr lang="en-US" altLang="ko-KR" sz="2000" b="1" dirty="0" smtClean="0">
                <a:solidFill>
                  <a:srgbClr val="003764"/>
                </a:solidFill>
              </a:rPr>
              <a:t>’20.10.27 </a:t>
            </a:r>
            <a:r>
              <a:rPr lang="en-US" altLang="ko-KR" sz="2000" b="1" dirty="0">
                <a:solidFill>
                  <a:srgbClr val="003764"/>
                </a:solidFill>
              </a:rPr>
              <a:t>: 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법제처 심사</a:t>
            </a:r>
            <a:endParaRPr lang="en-US" altLang="ko-KR" sz="2000" b="1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en-US" altLang="ko-KR" sz="2000" b="1" dirty="0" smtClean="0">
                <a:solidFill>
                  <a:srgbClr val="003764"/>
                </a:solidFill>
              </a:rPr>
              <a:t>‘20.11.10 : 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공포</a:t>
            </a:r>
            <a:r>
              <a:rPr lang="ko-KR" altLang="en-US" b="1" dirty="0" smtClean="0">
                <a:solidFill>
                  <a:srgbClr val="003764"/>
                </a:solidFill>
              </a:rPr>
              <a:t> </a:t>
            </a:r>
            <a:r>
              <a:rPr lang="en-US" altLang="ko-KR" b="1" dirty="0" smtClean="0">
                <a:solidFill>
                  <a:srgbClr val="003764"/>
                </a:solidFill>
              </a:rPr>
              <a:t>(</a:t>
            </a:r>
            <a:r>
              <a:rPr lang="ko-KR" altLang="en-US" b="1" dirty="0" smtClean="0">
                <a:solidFill>
                  <a:srgbClr val="003764"/>
                </a:solidFill>
              </a:rPr>
              <a:t>시행일 </a:t>
            </a:r>
            <a:r>
              <a:rPr lang="en-US" altLang="ko-KR" b="1" dirty="0" smtClean="0">
                <a:solidFill>
                  <a:srgbClr val="003764"/>
                </a:solidFill>
              </a:rPr>
              <a:t>’21.01.01, </a:t>
            </a:r>
            <a:r>
              <a:rPr lang="ko-KR" altLang="en-US" b="1" dirty="0" smtClean="0">
                <a:solidFill>
                  <a:srgbClr val="003764"/>
                </a:solidFill>
              </a:rPr>
              <a:t>합산 </a:t>
            </a:r>
            <a:r>
              <a:rPr lang="en-US" altLang="ko-KR" b="1" dirty="0" smtClean="0">
                <a:solidFill>
                  <a:srgbClr val="003764"/>
                </a:solidFill>
              </a:rPr>
              <a:t>’23.01.01.)</a:t>
            </a:r>
            <a:endParaRPr lang="en-US" altLang="ko-KR" sz="2000" b="1" dirty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132856"/>
            <a:ext cx="9144000" cy="2520280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899592" y="2792831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b="1" smtClean="0">
                <a:solidFill>
                  <a:schemeClr val="bg1"/>
                </a:solidFill>
              </a:rPr>
              <a:t>주요 개정내용</a:t>
            </a:r>
            <a:endParaRPr lang="ko-KR" altLang="en-US" sz="7200" b="1" dirty="0">
              <a:solidFill>
                <a:schemeClr val="bg1"/>
              </a:solidFill>
            </a:endParaRPr>
          </a:p>
        </p:txBody>
      </p:sp>
      <p:pic>
        <p:nvPicPr>
          <p:cNvPr id="52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9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1134831"/>
            <a:ext cx="8381076" cy="119168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80270416" descr="EMB00001324009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162"/>
            <a:ext cx="2520280" cy="66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323528" y="529516"/>
            <a:ext cx="4873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003764"/>
                </a:solidFill>
                <a:latin typeface="HY견고딕" pitchFamily="18" charset="-127"/>
                <a:ea typeface="HY견고딕" pitchFamily="18" charset="-127"/>
              </a:rPr>
              <a:t>주요 개정내용</a:t>
            </a:r>
            <a:endParaRPr lang="ko-KR" altLang="en-US" sz="2800" b="1" dirty="0">
              <a:solidFill>
                <a:srgbClr val="003764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대각선 방향의 모서리가 둥근 사각형 6"/>
          <p:cNvSpPr/>
          <p:nvPr/>
        </p:nvSpPr>
        <p:spPr>
          <a:xfrm>
            <a:off x="323528" y="1484784"/>
            <a:ext cx="8381076" cy="1656184"/>
          </a:xfrm>
          <a:prstGeom prst="round2DiagRect">
            <a:avLst>
              <a:gd name="adj1" fmla="val 5831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06657" y="1556792"/>
            <a:ext cx="8136904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2060"/>
                </a:solidFill>
              </a:rPr>
              <a:t>&lt;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벌점부과 절차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&gt;</a:t>
            </a:r>
            <a:endParaRPr lang="en-US" altLang="ko-KR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345829120"/>
              </p:ext>
            </p:extLst>
          </p:nvPr>
        </p:nvGraphicFramePr>
        <p:xfrm>
          <a:off x="611560" y="1844824"/>
          <a:ext cx="797095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대각선 방향의 모서리가 둥근 사각형 13"/>
          <p:cNvSpPr/>
          <p:nvPr/>
        </p:nvSpPr>
        <p:spPr>
          <a:xfrm>
            <a:off x="323528" y="3429000"/>
            <a:ext cx="8381076" cy="3168352"/>
          </a:xfrm>
          <a:prstGeom prst="round2DiagRect">
            <a:avLst>
              <a:gd name="adj1" fmla="val 5747"/>
              <a:gd name="adj2" fmla="val 0"/>
            </a:avLst>
          </a:prstGeom>
          <a:solidFill>
            <a:schemeClr val="bg1"/>
          </a:solidFill>
          <a:ln w="15875">
            <a:solidFill>
              <a:srgbClr val="00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줄무늬가 있는 오른쪽 화살표 16"/>
          <p:cNvSpPr/>
          <p:nvPr/>
        </p:nvSpPr>
        <p:spPr>
          <a:xfrm rot="5400000">
            <a:off x="969659" y="2959007"/>
            <a:ext cx="459234" cy="468052"/>
          </a:xfrm>
          <a:prstGeom prst="stripedRightArrow">
            <a:avLst/>
          </a:prstGeom>
          <a:solidFill>
            <a:srgbClr val="FFC000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445614" y="3424808"/>
            <a:ext cx="8136904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2000" b="1" dirty="0" smtClean="0"/>
              <a:t>□ </a:t>
            </a:r>
            <a:r>
              <a:rPr lang="ko-KR" altLang="en-US" sz="2000" b="1" dirty="0" smtClean="0">
                <a:solidFill>
                  <a:srgbClr val="003764"/>
                </a:solidFill>
              </a:rPr>
              <a:t>벌점 측정기준 개선</a:t>
            </a:r>
            <a:r>
              <a:rPr lang="en-US" altLang="ko-KR" b="1" dirty="0" smtClean="0">
                <a:solidFill>
                  <a:srgbClr val="003764"/>
                </a:solidFill>
              </a:rPr>
              <a:t>(</a:t>
            </a:r>
            <a:r>
              <a:rPr lang="ko-KR" altLang="en-US" b="1" dirty="0" smtClean="0">
                <a:solidFill>
                  <a:srgbClr val="003764"/>
                </a:solidFill>
              </a:rPr>
              <a:t>별표</a:t>
            </a:r>
            <a:r>
              <a:rPr lang="en-US" altLang="ko-KR" b="1" dirty="0" smtClean="0">
                <a:solidFill>
                  <a:srgbClr val="003764"/>
                </a:solidFill>
              </a:rPr>
              <a:t>8 </a:t>
            </a:r>
            <a:r>
              <a:rPr lang="ko-KR" altLang="en-US" b="1" dirty="0" smtClean="0">
                <a:solidFill>
                  <a:srgbClr val="003764"/>
                </a:solidFill>
              </a:rPr>
              <a:t>제</a:t>
            </a:r>
            <a:r>
              <a:rPr lang="en-US" altLang="ko-KR" b="1" dirty="0" smtClean="0">
                <a:solidFill>
                  <a:srgbClr val="003764"/>
                </a:solidFill>
              </a:rPr>
              <a:t>5</a:t>
            </a:r>
            <a:r>
              <a:rPr lang="ko-KR" altLang="en-US" b="1" dirty="0" smtClean="0">
                <a:solidFill>
                  <a:srgbClr val="003764"/>
                </a:solidFill>
              </a:rPr>
              <a:t>호 가</a:t>
            </a:r>
            <a:r>
              <a:rPr lang="en-US" altLang="ko-KR" b="1" dirty="0" smtClean="0">
                <a:solidFill>
                  <a:srgbClr val="003764"/>
                </a:solidFill>
              </a:rPr>
              <a:t>~</a:t>
            </a:r>
            <a:r>
              <a:rPr lang="ko-KR" altLang="en-US" b="1" dirty="0" err="1" smtClean="0">
                <a:solidFill>
                  <a:srgbClr val="003764"/>
                </a:solidFill>
              </a:rPr>
              <a:t>다목</a:t>
            </a:r>
            <a:r>
              <a:rPr lang="en-US" altLang="ko-KR" b="1" dirty="0" smtClean="0">
                <a:solidFill>
                  <a:srgbClr val="003764"/>
                </a:solidFill>
              </a:rPr>
              <a:t>)</a:t>
            </a:r>
            <a:endParaRPr lang="en-US" altLang="ko-KR" sz="2400" b="1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dirty="0" err="1" smtClean="0">
                <a:solidFill>
                  <a:srgbClr val="003764"/>
                </a:solidFill>
              </a:rPr>
              <a:t>ㅇ</a:t>
            </a:r>
            <a:r>
              <a:rPr lang="ko-KR" altLang="en-US" b="1" dirty="0" smtClean="0">
                <a:solidFill>
                  <a:srgbClr val="003764"/>
                </a:solidFill>
              </a:rPr>
              <a:t> 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1~2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점 벌점이 부과 가능하던 것을 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1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점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, 2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점으로 변경</a:t>
            </a:r>
            <a:endParaRPr lang="en-US" altLang="ko-KR" b="1" spc="-150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>
                <a:solidFill>
                  <a:srgbClr val="003764"/>
                </a:solidFill>
              </a:rPr>
              <a:t> </a:t>
            </a:r>
            <a:r>
              <a:rPr lang="ko-KR" altLang="en-US" b="1" dirty="0" err="1">
                <a:solidFill>
                  <a:srgbClr val="003764"/>
                </a:solidFill>
              </a:rPr>
              <a:t>ㅇ</a:t>
            </a:r>
            <a:r>
              <a:rPr lang="ko-KR" altLang="en-US" b="1" dirty="0" smtClean="0">
                <a:solidFill>
                  <a:srgbClr val="003764"/>
                </a:solidFill>
              </a:rPr>
              <a:t> 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‘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소홀히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’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등 자의적인 판단이 가능한 용어를 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‘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관련 기준과 다르게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‘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등으로 명확화</a:t>
            </a:r>
            <a:endParaRPr lang="en-US" altLang="ko-KR" b="1" spc="-150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dirty="0" err="1" smtClean="0">
                <a:solidFill>
                  <a:srgbClr val="003764"/>
                </a:solidFill>
              </a:rPr>
              <a:t>ㅇ</a:t>
            </a:r>
            <a:r>
              <a:rPr lang="ko-KR" altLang="en-US" b="1" dirty="0" smtClean="0">
                <a:solidFill>
                  <a:srgbClr val="003764"/>
                </a:solidFill>
              </a:rPr>
              <a:t> 안전〮품질 이외 민원</a:t>
            </a:r>
            <a:r>
              <a:rPr lang="en-US" altLang="ko-KR" b="1" dirty="0" smtClean="0">
                <a:solidFill>
                  <a:srgbClr val="003764"/>
                </a:solidFill>
              </a:rPr>
              <a:t>, </a:t>
            </a:r>
            <a:r>
              <a:rPr lang="ko-KR" altLang="en-US" b="1" dirty="0" smtClean="0">
                <a:solidFill>
                  <a:srgbClr val="003764"/>
                </a:solidFill>
              </a:rPr>
              <a:t>경미한 설계변경 등은 측정기준 삭제 </a:t>
            </a:r>
            <a:r>
              <a:rPr lang="en-US" altLang="ko-KR" b="1" dirty="0" smtClean="0">
                <a:solidFill>
                  <a:srgbClr val="003764"/>
                </a:solidFill>
              </a:rPr>
              <a:t>or</a:t>
            </a:r>
            <a:r>
              <a:rPr lang="ko-KR" altLang="en-US" b="1" dirty="0" smtClean="0">
                <a:solidFill>
                  <a:srgbClr val="003764"/>
                </a:solidFill>
              </a:rPr>
              <a:t> 벌점 하향</a:t>
            </a:r>
            <a:endParaRPr lang="ko-KR" altLang="en-US" b="1" spc="-150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srgbClr val="003764"/>
                </a:solidFill>
              </a:rPr>
              <a:t> </a:t>
            </a:r>
            <a:r>
              <a:rPr lang="ko-KR" altLang="en-US" b="1" dirty="0" err="1">
                <a:solidFill>
                  <a:srgbClr val="003764"/>
                </a:solidFill>
              </a:rPr>
              <a:t>ㅇ</a:t>
            </a:r>
            <a:r>
              <a:rPr lang="ko-KR" altLang="en-US" b="1" dirty="0">
                <a:solidFill>
                  <a:srgbClr val="003764"/>
                </a:solidFill>
              </a:rPr>
              <a:t>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일부 항목에 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‘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정당한 사유 없이</a:t>
            </a:r>
            <a:r>
              <a:rPr lang="en-US" altLang="ko-KR" b="1" spc="-150" dirty="0" smtClean="0">
                <a:solidFill>
                  <a:srgbClr val="003764"/>
                </a:solidFill>
              </a:rPr>
              <a:t>’ 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를  신설하여 현장여건을 소명할 기회 부여</a:t>
            </a:r>
            <a:endParaRPr lang="ko-KR" altLang="en-US" b="1" spc="-150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>
                <a:solidFill>
                  <a:srgbClr val="003764"/>
                </a:solidFill>
              </a:rPr>
              <a:t> </a:t>
            </a:r>
            <a:r>
              <a:rPr lang="ko-KR" altLang="en-US" b="1" dirty="0" err="1">
                <a:solidFill>
                  <a:srgbClr val="003764"/>
                </a:solidFill>
              </a:rPr>
              <a:t>ㅇ</a:t>
            </a:r>
            <a:r>
              <a:rPr lang="ko-KR" altLang="en-US" b="1" dirty="0">
                <a:solidFill>
                  <a:srgbClr val="003764"/>
                </a:solidFill>
              </a:rPr>
              <a:t> 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중요도</a:t>
            </a:r>
            <a:r>
              <a:rPr lang="en-US" altLang="ko-KR" sz="1600" b="1" spc="-150" dirty="0" smtClean="0">
                <a:solidFill>
                  <a:srgbClr val="003764"/>
                </a:solidFill>
              </a:rPr>
              <a:t>(</a:t>
            </a:r>
            <a:r>
              <a:rPr lang="ko-KR" altLang="en-US" sz="1600" b="1" spc="-150" dirty="0" smtClean="0">
                <a:solidFill>
                  <a:srgbClr val="003764"/>
                </a:solidFill>
              </a:rPr>
              <a:t>주요 </a:t>
            </a:r>
            <a:r>
              <a:rPr lang="ko-KR" altLang="en-US" sz="1600" b="1" spc="-150" dirty="0" err="1" smtClean="0">
                <a:solidFill>
                  <a:srgbClr val="003764"/>
                </a:solidFill>
              </a:rPr>
              <a:t>구조부</a:t>
            </a:r>
            <a:r>
              <a:rPr lang="en-US" altLang="ko-KR" sz="1600" b="1" spc="-150" dirty="0" smtClean="0">
                <a:solidFill>
                  <a:srgbClr val="003764"/>
                </a:solidFill>
              </a:rPr>
              <a:t>, </a:t>
            </a:r>
            <a:r>
              <a:rPr lang="ko-KR" altLang="en-US" sz="1600" b="1" spc="-150" dirty="0" smtClean="0">
                <a:solidFill>
                  <a:srgbClr val="003764"/>
                </a:solidFill>
              </a:rPr>
              <a:t>그 밖의 </a:t>
            </a:r>
            <a:r>
              <a:rPr lang="ko-KR" altLang="en-US" sz="1600" b="1" spc="-150" dirty="0" err="1" smtClean="0">
                <a:solidFill>
                  <a:srgbClr val="003764"/>
                </a:solidFill>
              </a:rPr>
              <a:t>구조부</a:t>
            </a:r>
            <a:r>
              <a:rPr lang="en-US" altLang="ko-KR" sz="1600" b="1" spc="-150" dirty="0" smtClean="0">
                <a:solidFill>
                  <a:srgbClr val="003764"/>
                </a:solidFill>
              </a:rPr>
              <a:t>)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 및 </a:t>
            </a:r>
            <a:r>
              <a:rPr lang="ko-KR" altLang="en-US" b="1" spc="-150" dirty="0" err="1" smtClean="0">
                <a:solidFill>
                  <a:srgbClr val="003764"/>
                </a:solidFill>
              </a:rPr>
              <a:t>부실정도</a:t>
            </a:r>
            <a:r>
              <a:rPr lang="en-US" altLang="ko-KR" sz="1600" b="1" spc="-150" dirty="0" smtClean="0">
                <a:solidFill>
                  <a:srgbClr val="003764"/>
                </a:solidFill>
              </a:rPr>
              <a:t>(</a:t>
            </a:r>
            <a:r>
              <a:rPr lang="ko-KR" altLang="en-US" sz="1600" b="1" spc="-150" dirty="0" smtClean="0">
                <a:solidFill>
                  <a:srgbClr val="003764"/>
                </a:solidFill>
              </a:rPr>
              <a:t>재시공</a:t>
            </a:r>
            <a:r>
              <a:rPr lang="en-US" altLang="ko-KR" sz="1600" b="1" spc="-150" dirty="0" smtClean="0">
                <a:solidFill>
                  <a:srgbClr val="003764"/>
                </a:solidFill>
              </a:rPr>
              <a:t>, </a:t>
            </a:r>
            <a:r>
              <a:rPr lang="ko-KR" altLang="en-US" sz="1600" b="1" spc="-150" dirty="0" smtClean="0">
                <a:solidFill>
                  <a:srgbClr val="003764"/>
                </a:solidFill>
              </a:rPr>
              <a:t>보수</a:t>
            </a:r>
            <a:r>
              <a:rPr lang="en-US" altLang="ko-KR" sz="1600" b="1" spc="-150" dirty="0" smtClean="0">
                <a:solidFill>
                  <a:srgbClr val="003764"/>
                </a:solidFill>
              </a:rPr>
              <a:t>)</a:t>
            </a:r>
            <a:r>
              <a:rPr lang="ko-KR" altLang="en-US" b="1" spc="-150" dirty="0" smtClean="0">
                <a:solidFill>
                  <a:srgbClr val="003764"/>
                </a:solidFill>
              </a:rPr>
              <a:t>에 따라 벌점을 체계화</a:t>
            </a:r>
            <a:endParaRPr lang="en-US" altLang="ko-KR" b="1" spc="-150" dirty="0" smtClean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endParaRPr lang="en-US" altLang="ko-KR" sz="500" b="1" spc="-150" dirty="0">
              <a:solidFill>
                <a:srgbClr val="00376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b="1" dirty="0"/>
              <a:t>□ </a:t>
            </a:r>
            <a:r>
              <a:rPr lang="ko-KR" altLang="en-US" b="1" dirty="0" smtClean="0">
                <a:solidFill>
                  <a:srgbClr val="003764"/>
                </a:solidFill>
              </a:rPr>
              <a:t>유사벌점 부과가능 하던 것을 삭제</a:t>
            </a:r>
            <a:endParaRPr lang="en-US" altLang="ko-KR" sz="2400" b="1" dirty="0">
              <a:solidFill>
                <a:srgbClr val="003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2871</Words>
  <Application>Microsoft Office PowerPoint</Application>
  <PresentationFormat>화면 슬라이드 쇼(4:3)</PresentationFormat>
  <Paragraphs>558</Paragraphs>
  <Slides>46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46</vt:i4>
      </vt:variant>
    </vt:vector>
  </HeadingPairs>
  <TitlesOfParts>
    <vt:vector size="55" baseType="lpstr">
      <vt:lpstr>HY견고딕</vt:lpstr>
      <vt:lpstr>HY그래픽</vt:lpstr>
      <vt:lpstr>HY중고딕</vt:lpstr>
      <vt:lpstr>굴림</vt:lpstr>
      <vt:lpstr>맑은 고딕</vt:lpstr>
      <vt:lpstr>한양신명조</vt:lpstr>
      <vt:lpstr>한양중고딕</vt:lpstr>
      <vt:lpstr>Arial</vt:lpstr>
      <vt:lpstr>Office 테마</vt:lpstr>
      <vt:lpstr>벌점제도 개선 『건설기술진흥법 시행령』일부개정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건설공사 품질관리</dc:title>
  <dc:creator>MOLIT</dc:creator>
  <cp:lastModifiedBy>MOLIT</cp:lastModifiedBy>
  <cp:revision>193</cp:revision>
  <dcterms:created xsi:type="dcterms:W3CDTF">2019-01-31T00:00:01Z</dcterms:created>
  <dcterms:modified xsi:type="dcterms:W3CDTF">2020-12-08T05:19:34Z</dcterms:modified>
</cp:coreProperties>
</file>